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56" r:id="rId2"/>
    <p:sldId id="257" r:id="rId3"/>
    <p:sldId id="282" r:id="rId4"/>
    <p:sldId id="280" r:id="rId5"/>
    <p:sldId id="279" r:id="rId6"/>
    <p:sldId id="278" r:id="rId7"/>
    <p:sldId id="281" r:id="rId8"/>
    <p:sldId id="284" r:id="rId9"/>
    <p:sldId id="261" r:id="rId10"/>
    <p:sldId id="270" r:id="rId11"/>
    <p:sldId id="267" r:id="rId12"/>
    <p:sldId id="258" r:id="rId13"/>
    <p:sldId id="263" r:id="rId14"/>
    <p:sldId id="264" r:id="rId15"/>
    <p:sldId id="265" r:id="rId16"/>
    <p:sldId id="266" r:id="rId17"/>
    <p:sldId id="268" r:id="rId18"/>
    <p:sldId id="269" r:id="rId19"/>
    <p:sldId id="271" r:id="rId20"/>
    <p:sldId id="286" r:id="rId21"/>
    <p:sldId id="272" r:id="rId22"/>
    <p:sldId id="273" r:id="rId23"/>
    <p:sldId id="259" r:id="rId24"/>
    <p:sldId id="274" r:id="rId25"/>
    <p:sldId id="287" r:id="rId26"/>
    <p:sldId id="288" r:id="rId27"/>
    <p:sldId id="289" r:id="rId28"/>
    <p:sldId id="290" r:id="rId29"/>
    <p:sldId id="291" r:id="rId30"/>
    <p:sldId id="283" r:id="rId31"/>
    <p:sldId id="28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528" autoAdjust="0"/>
  </p:normalViewPr>
  <p:slideViewPr>
    <p:cSldViewPr snapToGrid="0">
      <p:cViewPr>
        <p:scale>
          <a:sx n="100" d="100"/>
          <a:sy n="100" d="100"/>
        </p:scale>
        <p:origin x="99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42084-A698-492E-AAB8-9BD0825F6B06}" type="datetimeFigureOut">
              <a:rPr lang="en-NZ" smtClean="0"/>
              <a:t>4/10/2024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2B28B-B699-469A-A644-2B8330E75F0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45716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73273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Shows complex component time series of the coefficient 1 – 4 for pixel (2,1)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8971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dirty="0"/>
              <a:t>Correlate coefficient 1 to other coefficients and subtracting off the Coefficient 1</a:t>
            </a:r>
          </a:p>
          <a:p>
            <a:r>
              <a:rPr lang="en-NZ" sz="1200" dirty="0"/>
              <a:t>Apply a FT on the data. Extract out the Major frequencies. </a:t>
            </a:r>
          </a:p>
          <a:p>
            <a:r>
              <a:rPr lang="en-NZ" sz="1200" dirty="0"/>
              <a:t>Create a new signal using only these frequencies</a:t>
            </a:r>
          </a:p>
          <a:p>
            <a:r>
              <a:rPr lang="en-NZ" sz="1200" dirty="0"/>
              <a:t>Slice the original coefficient data based on the peaks on the Signal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79996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dirty="0"/>
              <a:t>Correlate coefficient 1 to other coefficients and subtracting off the coefficient 1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3498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dirty="0"/>
              <a:t>Apply a FT on the data. Extract out the Major frequencies. 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59435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dirty="0"/>
              <a:t>Create a new signal in the frequency domain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74353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dirty="0"/>
              <a:t>Reverse the new created signal back into the time domain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53587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dirty="0"/>
              <a:t>Correlate coefficient 1 to other coefficients and subtracting off the Coefficient 1</a:t>
            </a:r>
          </a:p>
          <a:p>
            <a:r>
              <a:rPr lang="en-NZ" sz="1200" dirty="0"/>
              <a:t>Apply a FT on the data. Extract out the Major frequencies.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dirty="0"/>
              <a:t>Create a new signal in the frequency domain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dirty="0"/>
              <a:t>Reverse the new created signal back into the time domain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200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05544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FT analysis applied to real component of coefficient 3 on pixel (2,1)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12733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FT analysis applied to complex component of coefficient 2 on pixel (2,1)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64428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dirty="0"/>
              <a:t>Slice the original coefficient data based on the peaks on this new created Fourier signal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80246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More information?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90448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dirty="0"/>
              <a:t>Slice the original coefficient data based on the peaks on this new created Fourier signal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5297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Taking the slice data, take the mean and same starred colour mapping as shown on slide 3. Plot the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0251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Taking the slice data, take the mean and same starred colour mapping as shown on slide 3. Plot the result.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38703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Where: ∣𝐴∩𝐵∣ is the number of overlapping elements (i.e., the number of True or 1 values in both A and B). ∣𝐴∣ and ∣𝐵∣ are the number of True or 1 values in A and B, respectively.</a:t>
            </a:r>
            <a:endParaRPr lang="en-NZ" sz="1200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50217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Also tried geometric and harmonic means are terrible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30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8524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All images are taken from the real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85540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All images are taken from the real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7449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All images are taken from the real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07146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All images are taken from the real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40887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All images are taken from the real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75020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Is this interesting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30167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single pixel consists of 160 data points collected over a 0.1-second interval. The full image is 50x50 pixels, with 31 coefficients for both real and complex components, resulting in a dataset of 24,800,000 points, or 155,000 when averaged. Analyzing the coefficients for any pixel reveals significant variation within the values. Is there a more effective analytical approach to improve the results beyond simply averaging? Can we achieve sharper resolution and reduce noise?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2B28B-B699-469A-A644-2B8330E75F0E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49026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005C3-613F-46D2-BA96-6B087EF522E6}" type="datetime1">
              <a:rPr lang="en-NZ" smtClean="0"/>
              <a:t>4/10/2024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9997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E178C-985F-41C5-B78F-D30798D776CA}" type="datetime1">
              <a:rPr lang="en-NZ" smtClean="0"/>
              <a:t>4/10/2024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2359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91B-289C-4488-844C-0CF09759E631}" type="datetime1">
              <a:rPr lang="en-NZ" smtClean="0"/>
              <a:t>4/10/2024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02966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979A-8609-4758-887D-4E7D3074C67C}" type="datetime1">
              <a:rPr lang="en-NZ" smtClean="0"/>
              <a:t>4/10/2024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8689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FE8AF-B2DC-4179-B6DE-45A82C8A160D}" type="datetime1">
              <a:rPr lang="en-NZ" smtClean="0"/>
              <a:t>4/10/2024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84473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1C14-9702-439A-B53C-00A39FF80D10}" type="datetime1">
              <a:rPr lang="en-NZ" smtClean="0"/>
              <a:t>4/10/2024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1091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0698-1C8D-46EB-8607-ED430D48BAF1}" type="datetime1">
              <a:rPr lang="en-NZ" smtClean="0"/>
              <a:t>4/10/2024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2051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4105-B5E2-45D9-A3EE-937D1DDC3C35}" type="datetime1">
              <a:rPr lang="en-NZ" smtClean="0"/>
              <a:t>4/10/2024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10124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8133-4CA3-49CE-A7D8-0E557780F7F9}" type="datetime1">
              <a:rPr lang="en-NZ" smtClean="0"/>
              <a:t>4/10/2024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5500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AE9A-85A3-4FB2-B8BE-5FBBE3C6753E}" type="datetime1">
              <a:rPr lang="en-NZ" smtClean="0"/>
              <a:t>4/10/2024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97491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F7C18-2C2F-4749-A286-52447E8C8CC8}" type="datetime1">
              <a:rPr lang="en-NZ" smtClean="0"/>
              <a:t>4/10/2024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61949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A09D5D-C0AF-4A03-9AE1-CAF50EAB500B}" type="datetime1">
              <a:rPr lang="en-NZ" smtClean="0"/>
              <a:t>4/10/2024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8D4686-4389-4276-9D77-4DC45144C98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89385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348F-45EF-B6D8-5469-1E93FD235D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Luck Sampling for STM measurements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85D003-EBC6-D0FB-8C19-A425B33828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/>
              <a:t>By Patrick Van </a:t>
            </a:r>
            <a:r>
              <a:rPr lang="en-NZ" dirty="0" err="1"/>
              <a:t>Workum</a:t>
            </a:r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11326-9C22-3BD7-6DA9-39BDE6F2C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1698985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9EC9C4-BC13-B27A-5E21-5F71FF9D1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515600" cy="6871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3F3F77-41E3-E3C4-DB24-E37A49836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1150" y="2766218"/>
            <a:ext cx="3200400" cy="1325563"/>
          </a:xfrm>
        </p:spPr>
        <p:txBody>
          <a:bodyPr>
            <a:normAutofit/>
          </a:bodyPr>
          <a:lstStyle/>
          <a:p>
            <a:r>
              <a:rPr lang="en-NZ" sz="2800" dirty="0"/>
              <a:t>Complex coefficient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568B61-5851-0897-466B-03BD5681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6631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58054-52EA-5EA6-3B84-5B1F6D62A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143" y="602723"/>
            <a:ext cx="9107714" cy="6023048"/>
          </a:xfrm>
          <a:prstGeom prst="rect">
            <a:avLst/>
          </a:prstGeom>
        </p:spPr>
      </p:pic>
      <p:sp>
        <p:nvSpPr>
          <p:cNvPr id="7" name="Circle: Hollow 6">
            <a:extLst>
              <a:ext uri="{FF2B5EF4-FFF2-40B4-BE49-F238E27FC236}">
                <a16:creationId xmlns:a16="http://schemas.microsoft.com/office/drawing/2014/main" id="{AF2BF51E-E005-A4C5-0C50-69BD9A078F87}"/>
              </a:ext>
            </a:extLst>
          </p:cNvPr>
          <p:cNvSpPr/>
          <p:nvPr/>
        </p:nvSpPr>
        <p:spPr>
          <a:xfrm>
            <a:off x="-7829204" y="-9394206"/>
            <a:ext cx="27850408" cy="26352000"/>
          </a:xfrm>
          <a:prstGeom prst="donut">
            <a:avLst>
              <a:gd name="adj" fmla="val 2329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2F5FD-A586-E467-B702-46E100A3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07" y="-313241"/>
            <a:ext cx="10515600" cy="1325563"/>
          </a:xfrm>
        </p:spPr>
        <p:txBody>
          <a:bodyPr/>
          <a:lstStyle/>
          <a:p>
            <a:pPr algn="ctr"/>
            <a:r>
              <a:rPr lang="en-NZ" dirty="0"/>
              <a:t>Fourier Transform Slicing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359D5-45E2-6EB3-4303-7CADC5ED8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5655556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58054-52EA-5EA6-3B84-5B1F6D62A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143" y="602723"/>
            <a:ext cx="9107714" cy="6023048"/>
          </a:xfrm>
          <a:prstGeom prst="rect">
            <a:avLst/>
          </a:prstGeom>
        </p:spPr>
      </p:pic>
      <p:sp>
        <p:nvSpPr>
          <p:cNvPr id="7" name="Circle: Hollow 6">
            <a:extLst>
              <a:ext uri="{FF2B5EF4-FFF2-40B4-BE49-F238E27FC236}">
                <a16:creationId xmlns:a16="http://schemas.microsoft.com/office/drawing/2014/main" id="{AF2BF51E-E005-A4C5-0C50-69BD9A078F87}"/>
              </a:ext>
            </a:extLst>
          </p:cNvPr>
          <p:cNvSpPr/>
          <p:nvPr/>
        </p:nvSpPr>
        <p:spPr>
          <a:xfrm>
            <a:off x="-9905308" y="-10905302"/>
            <a:ext cx="27850408" cy="26352000"/>
          </a:xfrm>
          <a:prstGeom prst="donut">
            <a:avLst>
              <a:gd name="adj" fmla="val 4243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2F5FD-A586-E467-B702-46E100A3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07" y="-313241"/>
            <a:ext cx="10515600" cy="1325563"/>
          </a:xfrm>
        </p:spPr>
        <p:txBody>
          <a:bodyPr/>
          <a:lstStyle/>
          <a:p>
            <a:pPr algn="ctr"/>
            <a:r>
              <a:rPr lang="en-NZ" dirty="0"/>
              <a:t>Fourier Transform Slicing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1992E9-B22D-3638-63F5-DBA99248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0546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58054-52EA-5EA6-3B84-5B1F6D62A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143" y="602723"/>
            <a:ext cx="9107714" cy="6023048"/>
          </a:xfrm>
          <a:prstGeom prst="rect">
            <a:avLst/>
          </a:prstGeom>
        </p:spPr>
      </p:pic>
      <p:sp>
        <p:nvSpPr>
          <p:cNvPr id="7" name="Circle: Hollow 6">
            <a:extLst>
              <a:ext uri="{FF2B5EF4-FFF2-40B4-BE49-F238E27FC236}">
                <a16:creationId xmlns:a16="http://schemas.microsoft.com/office/drawing/2014/main" id="{AF2BF51E-E005-A4C5-0C50-69BD9A078F87}"/>
              </a:ext>
            </a:extLst>
          </p:cNvPr>
          <p:cNvSpPr/>
          <p:nvPr/>
        </p:nvSpPr>
        <p:spPr>
          <a:xfrm>
            <a:off x="-5219008" y="-10943402"/>
            <a:ext cx="27850408" cy="26352000"/>
          </a:xfrm>
          <a:prstGeom prst="donut">
            <a:avLst>
              <a:gd name="adj" fmla="val 4287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2F5FD-A586-E467-B702-46E100A3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07" y="-313241"/>
            <a:ext cx="10515600" cy="1325563"/>
          </a:xfrm>
        </p:spPr>
        <p:txBody>
          <a:bodyPr/>
          <a:lstStyle/>
          <a:p>
            <a:pPr algn="ctr"/>
            <a:r>
              <a:rPr lang="en-NZ" dirty="0"/>
              <a:t>Fourier Transform Slicing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2CE650-8D04-8ECA-BA26-36315EBC3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5721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58054-52EA-5EA6-3B84-5B1F6D62A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143" y="602723"/>
            <a:ext cx="9107714" cy="6023048"/>
          </a:xfrm>
          <a:prstGeom prst="rect">
            <a:avLst/>
          </a:prstGeom>
        </p:spPr>
      </p:pic>
      <p:sp>
        <p:nvSpPr>
          <p:cNvPr id="7" name="Circle: Hollow 6">
            <a:extLst>
              <a:ext uri="{FF2B5EF4-FFF2-40B4-BE49-F238E27FC236}">
                <a16:creationId xmlns:a16="http://schemas.microsoft.com/office/drawing/2014/main" id="{AF2BF51E-E005-A4C5-0C50-69BD9A078F87}"/>
              </a:ext>
            </a:extLst>
          </p:cNvPr>
          <p:cNvSpPr/>
          <p:nvPr/>
        </p:nvSpPr>
        <p:spPr>
          <a:xfrm>
            <a:off x="-9810058" y="-8124002"/>
            <a:ext cx="27850408" cy="26352000"/>
          </a:xfrm>
          <a:prstGeom prst="donut">
            <a:avLst>
              <a:gd name="adj" fmla="val 425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2F5FD-A586-E467-B702-46E100A3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07" y="-313241"/>
            <a:ext cx="10515600" cy="1325563"/>
          </a:xfrm>
        </p:spPr>
        <p:txBody>
          <a:bodyPr/>
          <a:lstStyle/>
          <a:p>
            <a:pPr algn="ctr"/>
            <a:r>
              <a:rPr lang="en-NZ" dirty="0"/>
              <a:t>Fourier Transform Slicing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5776F-5121-5E01-4DA7-7675BF795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530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58054-52EA-5EA6-3B84-5B1F6D62A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143" y="602723"/>
            <a:ext cx="9107714" cy="6023048"/>
          </a:xfrm>
          <a:prstGeom prst="rect">
            <a:avLst/>
          </a:prstGeom>
        </p:spPr>
      </p:pic>
      <p:sp>
        <p:nvSpPr>
          <p:cNvPr id="7" name="Circle: Hollow 6">
            <a:extLst>
              <a:ext uri="{FF2B5EF4-FFF2-40B4-BE49-F238E27FC236}">
                <a16:creationId xmlns:a16="http://schemas.microsoft.com/office/drawing/2014/main" id="{AF2BF51E-E005-A4C5-0C50-69BD9A078F87}"/>
              </a:ext>
            </a:extLst>
          </p:cNvPr>
          <p:cNvSpPr/>
          <p:nvPr/>
        </p:nvSpPr>
        <p:spPr>
          <a:xfrm>
            <a:off x="-5257108" y="-8066852"/>
            <a:ext cx="27850408" cy="26352000"/>
          </a:xfrm>
          <a:prstGeom prst="donut">
            <a:avLst>
              <a:gd name="adj" fmla="val 4252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2F5FD-A586-E467-B702-46E100A3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07" y="-313241"/>
            <a:ext cx="10515600" cy="1325563"/>
          </a:xfrm>
        </p:spPr>
        <p:txBody>
          <a:bodyPr/>
          <a:lstStyle/>
          <a:p>
            <a:pPr algn="ctr"/>
            <a:r>
              <a:rPr lang="en-NZ" dirty="0"/>
              <a:t>Fourier Transform Slicing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5520D-CE4D-6B94-38EB-2FFD709A9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51349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58054-52EA-5EA6-3B84-5B1F6D62A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143" y="770270"/>
            <a:ext cx="9107714" cy="6023048"/>
          </a:xfrm>
          <a:prstGeom prst="rect">
            <a:avLst/>
          </a:prstGeom>
        </p:spPr>
      </p:pic>
      <p:sp>
        <p:nvSpPr>
          <p:cNvPr id="7" name="Circle: Hollow 6">
            <a:extLst>
              <a:ext uri="{FF2B5EF4-FFF2-40B4-BE49-F238E27FC236}">
                <a16:creationId xmlns:a16="http://schemas.microsoft.com/office/drawing/2014/main" id="{AF2BF51E-E005-A4C5-0C50-69BD9A078F87}"/>
              </a:ext>
            </a:extLst>
          </p:cNvPr>
          <p:cNvSpPr/>
          <p:nvPr/>
        </p:nvSpPr>
        <p:spPr>
          <a:xfrm>
            <a:off x="-7829204" y="-9394206"/>
            <a:ext cx="27850408" cy="26352000"/>
          </a:xfrm>
          <a:prstGeom prst="donut">
            <a:avLst>
              <a:gd name="adj" fmla="val 2329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2F5FD-A586-E467-B702-46E100A3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5141"/>
            <a:ext cx="10515600" cy="1325563"/>
          </a:xfrm>
        </p:spPr>
        <p:txBody>
          <a:bodyPr/>
          <a:lstStyle/>
          <a:p>
            <a:pPr algn="ctr"/>
            <a:r>
              <a:rPr lang="en-NZ" dirty="0"/>
              <a:t>Fourier Transform Slicing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B744B-74EB-73CA-01D9-38C9DAC3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5060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38544B-1F28-1DD1-33FF-B1A3771C9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0306050" cy="6790484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0D089B7-84AF-FAB0-DD09-467EB7925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0" y="3124200"/>
            <a:ext cx="2552700" cy="925513"/>
          </a:xfrm>
        </p:spPr>
        <p:txBody>
          <a:bodyPr>
            <a:noAutofit/>
          </a:bodyPr>
          <a:lstStyle/>
          <a:p>
            <a:pPr algn="ctr"/>
            <a:r>
              <a:rPr lang="en-NZ" sz="2800" dirty="0"/>
              <a:t>Real Coefficient Pixel (2,1)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87234B-DEFC-40ED-143B-E0F7260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53370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A0DC7A-11A2-6DE7-1831-1A533CC4F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309"/>
            <a:ext cx="10210800" cy="663907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0D089B7-84AF-FAB0-DD09-467EB7925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450" y="3257550"/>
            <a:ext cx="3257550" cy="792163"/>
          </a:xfrm>
        </p:spPr>
        <p:txBody>
          <a:bodyPr>
            <a:noAutofit/>
          </a:bodyPr>
          <a:lstStyle/>
          <a:p>
            <a:pPr algn="ctr"/>
            <a:r>
              <a:rPr lang="en-NZ" sz="2800" dirty="0"/>
              <a:t>Complex Coefficient Pixel (2,1)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63E9D-534B-68FA-E4A5-F9C5D7CB9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22221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: Hollow 6">
            <a:extLst>
              <a:ext uri="{FF2B5EF4-FFF2-40B4-BE49-F238E27FC236}">
                <a16:creationId xmlns:a16="http://schemas.microsoft.com/office/drawing/2014/main" id="{AF2BF51E-E005-A4C5-0C50-69BD9A078F87}"/>
              </a:ext>
            </a:extLst>
          </p:cNvPr>
          <p:cNvSpPr/>
          <p:nvPr/>
        </p:nvSpPr>
        <p:spPr>
          <a:xfrm>
            <a:off x="-7829204" y="-9394206"/>
            <a:ext cx="27850408" cy="26352000"/>
          </a:xfrm>
          <a:prstGeom prst="donut">
            <a:avLst>
              <a:gd name="adj" fmla="val 2329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2F5FD-A586-E467-B702-46E100A3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3241"/>
            <a:ext cx="10515600" cy="1325563"/>
          </a:xfrm>
        </p:spPr>
        <p:txBody>
          <a:bodyPr/>
          <a:lstStyle/>
          <a:p>
            <a:pPr algn="ctr"/>
            <a:r>
              <a:rPr lang="en-NZ" dirty="0"/>
              <a:t>Fourier Transform Slicing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3F75A-07A3-6970-26EE-3758D7FAF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09" y="619060"/>
            <a:ext cx="9364382" cy="6211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839A7-CF70-5ECF-9A67-3E955BBF8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143" y="-6336289"/>
            <a:ext cx="9107714" cy="602304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BA1AC-027C-CCA6-E39B-7DFAA6983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19</a:t>
            </a:fld>
            <a:endParaRPr lang="en-NZ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4B448D-033A-24EE-E2E3-94AE30906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818074"/>
            <a:ext cx="12192000" cy="480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9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243B-54DD-6E3D-3D03-24DF44010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999"/>
            <a:ext cx="10515600" cy="1325563"/>
          </a:xfrm>
        </p:spPr>
        <p:txBody>
          <a:bodyPr/>
          <a:lstStyle/>
          <a:p>
            <a:r>
              <a:rPr lang="en-NZ" dirty="0"/>
              <a:t>Understanding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4086C-D992-E96A-CF5D-BA912965B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3" y="1693006"/>
            <a:ext cx="3952878" cy="4351338"/>
          </a:xfrm>
        </p:spPr>
        <p:txBody>
          <a:bodyPr/>
          <a:lstStyle/>
          <a:p>
            <a:r>
              <a:rPr lang="en-US" sz="2400" dirty="0"/>
              <a:t>Displayed are the first 12 real and complex harmonic components from the STM experiment on 18/06/2021</a:t>
            </a:r>
            <a:r>
              <a:rPr lang="en-NZ" sz="2200" dirty="0"/>
              <a:t>. </a:t>
            </a:r>
          </a:p>
          <a:p>
            <a:r>
              <a:rPr lang="en-US" sz="2400" dirty="0"/>
              <a:t>Plots represent the mean value of pixel for each coefficient, with color mapping bound by ±3 standard deviations.</a:t>
            </a:r>
            <a:endParaRPr lang="en-NZ" sz="2200" dirty="0"/>
          </a:p>
          <a:p>
            <a:endParaRPr lang="en-NZ" sz="2200" dirty="0"/>
          </a:p>
          <a:p>
            <a:pPr marL="0" indent="0">
              <a:buNone/>
            </a:pPr>
            <a:endParaRPr lang="en-NZ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D0BDCF-9161-FBAA-A9D3-88BF1A0FDE94}"/>
              </a:ext>
            </a:extLst>
          </p:cNvPr>
          <p:cNvGrpSpPr/>
          <p:nvPr/>
        </p:nvGrpSpPr>
        <p:grpSpPr>
          <a:xfrm>
            <a:off x="4791079" y="1343011"/>
            <a:ext cx="7400922" cy="5514975"/>
            <a:chOff x="4791079" y="1343011"/>
            <a:chExt cx="7400922" cy="55149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847D9D-28C4-5AB8-BE81-681692DA8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1079" y="4500886"/>
              <a:ext cx="7400922" cy="23571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41395B6-81E3-C800-E438-04957AF12195}"/>
                </a:ext>
              </a:extLst>
            </p:cNvPr>
            <p:cNvGrpSpPr/>
            <p:nvPr/>
          </p:nvGrpSpPr>
          <p:grpSpPr>
            <a:xfrm>
              <a:off x="4791079" y="1343011"/>
              <a:ext cx="7400921" cy="2791417"/>
              <a:chOff x="5205744" y="4519262"/>
              <a:chExt cx="6968150" cy="266112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74A8CBC-CEEB-CC63-742A-A7467E7714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32431"/>
              <a:stretch/>
            </p:blipFill>
            <p:spPr>
              <a:xfrm>
                <a:off x="5205744" y="4844573"/>
                <a:ext cx="6968150" cy="2335816"/>
              </a:xfrm>
              <a:prstGeom prst="rect">
                <a:avLst/>
              </a:prstGeom>
            </p:spPr>
          </p:pic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BACD6B8-7065-AB2A-ACCE-37212EDBC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54289" y="4519262"/>
                <a:ext cx="900548" cy="452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NZ" dirty="0"/>
                  <a:t>Real</a:t>
                </a:r>
              </a:p>
              <a:p>
                <a:endParaRPr lang="en-NZ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NZ" dirty="0"/>
              </a:p>
            </p:txBody>
          </p:sp>
        </p:grp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2155B437-15F2-B462-8978-7F62BB94CAE6}"/>
                </a:ext>
              </a:extLst>
            </p:cNvPr>
            <p:cNvSpPr txBox="1">
              <a:spLocks/>
            </p:cNvSpPr>
            <p:nvPr/>
          </p:nvSpPr>
          <p:spPr>
            <a:xfrm>
              <a:off x="7705984" y="4154355"/>
              <a:ext cx="1814852" cy="43801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NZ" sz="5900" dirty="0"/>
                <a:t>Complex</a:t>
              </a:r>
            </a:p>
            <a:p>
              <a:endParaRPr lang="en-NZ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NZ" dirty="0"/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C181B90-4013-DC0B-9AF8-AFBD58C5A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37574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: Hollow 6">
            <a:extLst>
              <a:ext uri="{FF2B5EF4-FFF2-40B4-BE49-F238E27FC236}">
                <a16:creationId xmlns:a16="http://schemas.microsoft.com/office/drawing/2014/main" id="{AF2BF51E-E005-A4C5-0C50-69BD9A078F87}"/>
              </a:ext>
            </a:extLst>
          </p:cNvPr>
          <p:cNvSpPr/>
          <p:nvPr/>
        </p:nvSpPr>
        <p:spPr>
          <a:xfrm>
            <a:off x="-7829204" y="-9394206"/>
            <a:ext cx="27850408" cy="26352000"/>
          </a:xfrm>
          <a:prstGeom prst="donut">
            <a:avLst>
              <a:gd name="adj" fmla="val 2329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2F5FD-A586-E467-B702-46E100A3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3241"/>
            <a:ext cx="10515600" cy="1325563"/>
          </a:xfrm>
        </p:spPr>
        <p:txBody>
          <a:bodyPr/>
          <a:lstStyle/>
          <a:p>
            <a:pPr algn="ctr"/>
            <a:r>
              <a:rPr lang="en-NZ" dirty="0"/>
              <a:t>Fourier Transform Slicing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3F75A-07A3-6970-26EE-3758D7FAF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09" y="-7621007"/>
            <a:ext cx="9364382" cy="6211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057BB-6ACD-EF49-4023-82B027D05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818074"/>
            <a:ext cx="12192000" cy="480007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BA1AC-027C-CCA6-E39B-7DFAA6983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20</a:t>
            </a:fld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8777E-869B-1946-C00E-730203F2B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414" y="693069"/>
            <a:ext cx="9107171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65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ircle: Hollow 6">
            <a:extLst>
              <a:ext uri="{FF2B5EF4-FFF2-40B4-BE49-F238E27FC236}">
                <a16:creationId xmlns:a16="http://schemas.microsoft.com/office/drawing/2014/main" id="{AF2BF51E-E005-A4C5-0C50-69BD9A078F87}"/>
              </a:ext>
            </a:extLst>
          </p:cNvPr>
          <p:cNvSpPr/>
          <p:nvPr/>
        </p:nvSpPr>
        <p:spPr>
          <a:xfrm>
            <a:off x="-7829204" y="-9394206"/>
            <a:ext cx="27850408" cy="26352000"/>
          </a:xfrm>
          <a:prstGeom prst="donut">
            <a:avLst>
              <a:gd name="adj" fmla="val 2329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2F5FD-A586-E467-B702-46E100A3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6600"/>
            <a:ext cx="10515600" cy="1325563"/>
          </a:xfrm>
        </p:spPr>
        <p:txBody>
          <a:bodyPr/>
          <a:lstStyle/>
          <a:p>
            <a:pPr algn="ctr"/>
            <a:r>
              <a:rPr lang="en-NZ" dirty="0"/>
              <a:t>Fourier Transform Slicing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676AD-0C21-C79E-CBC9-36739D97E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963"/>
            <a:ext cx="12192000" cy="4800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D35A61-E89E-4E87-691F-A32632447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809" y="-7288205"/>
            <a:ext cx="9364382" cy="621116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B9C736-970B-C692-F320-C18913658A4D}"/>
              </a:ext>
            </a:extLst>
          </p:cNvPr>
          <p:cNvSpPr txBox="1">
            <a:spLocks/>
          </p:cNvSpPr>
          <p:nvPr/>
        </p:nvSpPr>
        <p:spPr>
          <a:xfrm>
            <a:off x="5617761" y="6016611"/>
            <a:ext cx="956478" cy="4747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dirty="0"/>
              <a:t>Real</a:t>
            </a:r>
          </a:p>
          <a:p>
            <a:endParaRPr lang="en-NZ" dirty="0"/>
          </a:p>
          <a:p>
            <a:pPr marL="0" indent="0">
              <a:buFont typeface="Arial" panose="020B0604020202020204" pitchFamily="34" charset="0"/>
              <a:buNone/>
            </a:pPr>
            <a:endParaRPr lang="en-NZ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B98FF4-3749-24D1-94CE-F3336B5F9302}"/>
              </a:ext>
            </a:extLst>
          </p:cNvPr>
          <p:cNvGrpSpPr/>
          <p:nvPr/>
        </p:nvGrpSpPr>
        <p:grpSpPr>
          <a:xfrm>
            <a:off x="2120337" y="7154600"/>
            <a:ext cx="7951325" cy="6077685"/>
            <a:chOff x="2719295" y="7154600"/>
            <a:chExt cx="7951325" cy="607768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48C3CC-F7F6-C58C-8F3A-ACB6364C0913}"/>
                </a:ext>
              </a:extLst>
            </p:cNvPr>
            <p:cNvGrpSpPr/>
            <p:nvPr/>
          </p:nvGrpSpPr>
          <p:grpSpPr>
            <a:xfrm>
              <a:off x="2719296" y="7154600"/>
              <a:ext cx="7709885" cy="3060000"/>
              <a:chOff x="0" y="678443"/>
              <a:chExt cx="10955431" cy="414076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70821FC-6BEA-5F42-140F-C5DBD9B23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678443"/>
                <a:ext cx="10517371" cy="4140760"/>
              </a:xfrm>
              <a:prstGeom prst="rect">
                <a:avLst/>
              </a:prstGeom>
            </p:spPr>
          </p:pic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FE48EAC4-14E5-590B-BA3E-013D40E18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9309" y="2511452"/>
                <a:ext cx="876122" cy="4747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NZ" sz="1400" dirty="0"/>
                  <a:t>Real</a:t>
                </a:r>
                <a:endParaRPr lang="en-NZ" dirty="0"/>
              </a:p>
              <a:p>
                <a:endParaRPr lang="en-NZ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NZ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6B3A42-B941-1088-0EBA-56368EE6A168}"/>
                </a:ext>
              </a:extLst>
            </p:cNvPr>
            <p:cNvGrpSpPr/>
            <p:nvPr/>
          </p:nvGrpSpPr>
          <p:grpSpPr>
            <a:xfrm>
              <a:off x="2719295" y="10214600"/>
              <a:ext cx="7951325" cy="3017685"/>
              <a:chOff x="2364840" y="3647003"/>
              <a:chExt cx="8333640" cy="301768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26D5F16-B335-B071-8C8D-07B9BF62F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4840" y="3647003"/>
                <a:ext cx="7711200" cy="3017685"/>
              </a:xfrm>
              <a:prstGeom prst="rect">
                <a:avLst/>
              </a:prstGeom>
            </p:spPr>
          </p:pic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0CE7AD4F-D9E2-FF12-FE3B-09E91725F2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05077" y="5001587"/>
                <a:ext cx="893403" cy="3296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NZ" sz="1400" dirty="0"/>
                  <a:t>Complex</a:t>
                </a:r>
                <a:endParaRPr lang="en-NZ" dirty="0"/>
              </a:p>
              <a:p>
                <a:endParaRPr lang="en-NZ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NZ" dirty="0"/>
              </a:p>
            </p:txBody>
          </p:sp>
        </p:grp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5ADA9E7-D18E-1CAE-0DCD-D129C7D6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745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2F5FD-A586-E467-B702-46E100A3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6600"/>
            <a:ext cx="10515600" cy="1325563"/>
          </a:xfrm>
        </p:spPr>
        <p:txBody>
          <a:bodyPr/>
          <a:lstStyle/>
          <a:p>
            <a:pPr algn="ctr"/>
            <a:r>
              <a:rPr lang="en-NZ" dirty="0"/>
              <a:t>Fourier Transform Slicing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D35150-D5FD-BB0E-08CB-7E892E4D302B}"/>
              </a:ext>
            </a:extLst>
          </p:cNvPr>
          <p:cNvGrpSpPr/>
          <p:nvPr/>
        </p:nvGrpSpPr>
        <p:grpSpPr>
          <a:xfrm>
            <a:off x="2120337" y="742951"/>
            <a:ext cx="7951325" cy="6077685"/>
            <a:chOff x="2366154" y="587003"/>
            <a:chExt cx="7951325" cy="607768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07E7922-A2DA-24D8-E740-732B3716EAE6}"/>
                </a:ext>
              </a:extLst>
            </p:cNvPr>
            <p:cNvGrpSpPr/>
            <p:nvPr/>
          </p:nvGrpSpPr>
          <p:grpSpPr>
            <a:xfrm>
              <a:off x="2366155" y="587003"/>
              <a:ext cx="7709885" cy="3060000"/>
              <a:chOff x="0" y="678443"/>
              <a:chExt cx="10955431" cy="414076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30676AD-0C21-C79E-CBC9-36739D97E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678443"/>
                <a:ext cx="10517371" cy="4140760"/>
              </a:xfrm>
              <a:prstGeom prst="rect">
                <a:avLst/>
              </a:prstGeom>
            </p:spPr>
          </p:pic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6B9C736-970B-C692-F320-C18913658A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9309" y="2511452"/>
                <a:ext cx="876122" cy="4747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NZ" sz="1400" dirty="0"/>
                  <a:t>Real</a:t>
                </a:r>
                <a:endParaRPr lang="en-NZ" dirty="0"/>
              </a:p>
              <a:p>
                <a:endParaRPr lang="en-NZ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NZ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637A47-23CD-1DCC-92EC-0CE2EA9F7093}"/>
                </a:ext>
              </a:extLst>
            </p:cNvPr>
            <p:cNvGrpSpPr/>
            <p:nvPr/>
          </p:nvGrpSpPr>
          <p:grpSpPr>
            <a:xfrm>
              <a:off x="2366154" y="3647003"/>
              <a:ext cx="7951325" cy="3017685"/>
              <a:chOff x="2364840" y="3647003"/>
              <a:chExt cx="8333640" cy="301768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ADD1413-32D4-3DC9-C13D-7F5336C1A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4840" y="3647003"/>
                <a:ext cx="7711200" cy="3017685"/>
              </a:xfrm>
              <a:prstGeom prst="rect">
                <a:avLst/>
              </a:prstGeom>
            </p:spPr>
          </p:pic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256B5-63CE-525F-5E13-BEA685776D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05077" y="5001587"/>
                <a:ext cx="893403" cy="3296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NZ" sz="1400" dirty="0"/>
                  <a:t>Complex</a:t>
                </a:r>
                <a:endParaRPr lang="en-NZ" dirty="0"/>
              </a:p>
              <a:p>
                <a:endParaRPr lang="en-NZ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NZ" dirty="0"/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084C21D-1936-659F-8F36-CDDE9520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595523"/>
            <a:ext cx="12192000" cy="4800074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3BF2164-443C-2319-836A-F2658EAC394A}"/>
              </a:ext>
            </a:extLst>
          </p:cNvPr>
          <p:cNvSpPr txBox="1">
            <a:spLocks/>
          </p:cNvSpPr>
          <p:nvPr/>
        </p:nvSpPr>
        <p:spPr>
          <a:xfrm>
            <a:off x="5617761" y="-1607875"/>
            <a:ext cx="956478" cy="4747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dirty="0"/>
              <a:t>Real</a:t>
            </a:r>
          </a:p>
          <a:p>
            <a:endParaRPr lang="en-NZ" dirty="0"/>
          </a:p>
          <a:p>
            <a:pPr marL="0" indent="0">
              <a:buFont typeface="Arial" panose="020B0604020202020204" pitchFamily="34" charset="0"/>
              <a:buNone/>
            </a:pPr>
            <a:endParaRPr lang="en-NZ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3CE1BC2B-70DA-CB4C-BF07-57B56190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81531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953B-451D-29F6-6D10-D6BC85B3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Slicing time periods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427C5A4-E683-A960-C22B-F3137D1639F7}"/>
              </a:ext>
            </a:extLst>
          </p:cNvPr>
          <p:cNvGrpSpPr/>
          <p:nvPr/>
        </p:nvGrpSpPr>
        <p:grpSpPr>
          <a:xfrm>
            <a:off x="270647" y="7586622"/>
            <a:ext cx="11650706" cy="4526915"/>
            <a:chOff x="280977" y="1471392"/>
            <a:chExt cx="11650706" cy="452691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ED41214-0B85-9E43-D863-BE504F99BC0F}"/>
                </a:ext>
              </a:extLst>
            </p:cNvPr>
            <p:cNvGrpSpPr/>
            <p:nvPr/>
          </p:nvGrpSpPr>
          <p:grpSpPr>
            <a:xfrm>
              <a:off x="316458" y="1471392"/>
              <a:ext cx="11559084" cy="1993597"/>
              <a:chOff x="316458" y="1471392"/>
              <a:chExt cx="11559084" cy="1993597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59BA354-9F5D-845D-783D-DE29FF6B8E87}"/>
                  </a:ext>
                </a:extLst>
              </p:cNvPr>
              <p:cNvGrpSpPr/>
              <p:nvPr/>
            </p:nvGrpSpPr>
            <p:grpSpPr>
              <a:xfrm>
                <a:off x="316458" y="1473898"/>
                <a:ext cx="3695340" cy="1952991"/>
                <a:chOff x="7654934" y="1171597"/>
                <a:chExt cx="3441608" cy="1786493"/>
              </a:xfrm>
            </p:grpSpPr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16923FFC-9152-52E5-399D-C2680AEAEE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54934" y="1171597"/>
                  <a:ext cx="3441608" cy="1701176"/>
                </a:xfrm>
                <a:prstGeom prst="rect">
                  <a:avLst/>
                </a:prstGeom>
              </p:spPr>
            </p:pic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922BA66-98A2-23B5-7EFD-EA6762F1357C}"/>
                    </a:ext>
                  </a:extLst>
                </p:cNvPr>
                <p:cNvSpPr txBox="1"/>
                <p:nvPr/>
              </p:nvSpPr>
              <p:spPr>
                <a:xfrm>
                  <a:off x="9080498" y="2711869"/>
                  <a:ext cx="104102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NZ" sz="1000" dirty="0"/>
                    <a:t>Last 20 values</a:t>
                  </a: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53F6F81E-9615-4236-AC11-1A28EA67F5D6}"/>
                  </a:ext>
                </a:extLst>
              </p:cNvPr>
              <p:cNvGrpSpPr/>
              <p:nvPr/>
            </p:nvGrpSpPr>
            <p:grpSpPr>
              <a:xfrm>
                <a:off x="4220974" y="1471392"/>
                <a:ext cx="3790949" cy="1982422"/>
                <a:chOff x="2326053" y="3984876"/>
                <a:chExt cx="3790949" cy="1982422"/>
              </a:xfrm>
            </p:grpSpPr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182BCB6C-4237-59FC-90CB-892D4FEB34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26053" y="3984876"/>
                  <a:ext cx="3790949" cy="1870487"/>
                </a:xfrm>
                <a:prstGeom prst="rect">
                  <a:avLst/>
                </a:prstGeom>
              </p:spPr>
            </p:pic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34C9675A-49B1-690E-3E0F-C47C5DB65041}"/>
                    </a:ext>
                  </a:extLst>
                </p:cNvPr>
                <p:cNvSpPr txBox="1"/>
                <p:nvPr/>
              </p:nvSpPr>
              <p:spPr>
                <a:xfrm>
                  <a:off x="3717121" y="5721077"/>
                  <a:ext cx="100881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NZ" sz="1000" dirty="0"/>
                    <a:t>Last 40 values</a:t>
                  </a:r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B2D21BE9-6CE6-390A-021D-3661586826CB}"/>
                  </a:ext>
                </a:extLst>
              </p:cNvPr>
              <p:cNvGrpSpPr/>
              <p:nvPr/>
            </p:nvGrpSpPr>
            <p:grpSpPr>
              <a:xfrm>
                <a:off x="8180202" y="1490442"/>
                <a:ext cx="3695340" cy="1974547"/>
                <a:chOff x="6123356" y="4003926"/>
                <a:chExt cx="3695340" cy="1974547"/>
              </a:xfrm>
            </p:grpSpPr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07A3A1BE-5823-7861-C7BC-92CF3F0BF9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23356" y="4003926"/>
                  <a:ext cx="3695340" cy="1846495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0E0548A-7F6D-9563-AB70-06084CB5E85C}"/>
                    </a:ext>
                  </a:extLst>
                </p:cNvPr>
                <p:cNvSpPr txBox="1"/>
                <p:nvPr/>
              </p:nvSpPr>
              <p:spPr>
                <a:xfrm>
                  <a:off x="7611256" y="5732252"/>
                  <a:ext cx="100881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NZ" sz="1000" dirty="0"/>
                    <a:t>Last 80 values</a:t>
                  </a: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DCB8F3-BCF2-284D-B634-B1E3B8E2A0D0}"/>
                </a:ext>
              </a:extLst>
            </p:cNvPr>
            <p:cNvGrpSpPr/>
            <p:nvPr/>
          </p:nvGrpSpPr>
          <p:grpSpPr>
            <a:xfrm>
              <a:off x="280977" y="3912646"/>
              <a:ext cx="11650706" cy="2085661"/>
              <a:chOff x="280977" y="3912646"/>
              <a:chExt cx="11650706" cy="208566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30A16E5-3E1C-3217-7FD5-E5361A0A6F60}"/>
                  </a:ext>
                </a:extLst>
              </p:cNvPr>
              <p:cNvGrpSpPr/>
              <p:nvPr/>
            </p:nvGrpSpPr>
            <p:grpSpPr>
              <a:xfrm>
                <a:off x="280977" y="3912646"/>
                <a:ext cx="3838519" cy="2085661"/>
                <a:chOff x="280977" y="3912646"/>
                <a:chExt cx="3838519" cy="2085661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A23AC280-6730-D88F-08E4-12A1F240B4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0977" y="3912646"/>
                  <a:ext cx="3838519" cy="1962551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AC2E431-ECBB-91D3-BB6C-827767C3BC0C}"/>
                    </a:ext>
                  </a:extLst>
                </p:cNvPr>
                <p:cNvSpPr txBox="1"/>
                <p:nvPr/>
              </p:nvSpPr>
              <p:spPr>
                <a:xfrm>
                  <a:off x="1701698" y="5752086"/>
                  <a:ext cx="9970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NZ" sz="1000" dirty="0"/>
                    <a:t>First 20 values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C5D51622-7C55-A659-B051-F531A30D9779}"/>
                  </a:ext>
                </a:extLst>
              </p:cNvPr>
              <p:cNvGrpSpPr/>
              <p:nvPr/>
            </p:nvGrpSpPr>
            <p:grpSpPr>
              <a:xfrm>
                <a:off x="4223231" y="4004709"/>
                <a:ext cx="3788692" cy="1993597"/>
                <a:chOff x="4223231" y="4004709"/>
                <a:chExt cx="3788692" cy="1993597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A01654B4-2F40-71EA-3500-37B666A15A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23231" y="4004709"/>
                  <a:ext cx="3788692" cy="1870487"/>
                </a:xfrm>
                <a:prstGeom prst="rect">
                  <a:avLst/>
                </a:prstGeom>
              </p:spPr>
            </p:pic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9C46496-14A8-3E41-8F98-BB71FF98D653}"/>
                    </a:ext>
                  </a:extLst>
                </p:cNvPr>
                <p:cNvSpPr txBox="1"/>
                <p:nvPr/>
              </p:nvSpPr>
              <p:spPr>
                <a:xfrm>
                  <a:off x="5646026" y="5752085"/>
                  <a:ext cx="9970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NZ" sz="1000" dirty="0"/>
                    <a:t>First 40 values</a:t>
                  </a: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85DF227-E1C0-25A1-3663-D5BBCA3D1F66}"/>
                  </a:ext>
                </a:extLst>
              </p:cNvPr>
              <p:cNvGrpSpPr/>
              <p:nvPr/>
            </p:nvGrpSpPr>
            <p:grpSpPr>
              <a:xfrm>
                <a:off x="8174818" y="3999766"/>
                <a:ext cx="3756865" cy="1994552"/>
                <a:chOff x="8174818" y="3999766"/>
                <a:chExt cx="3756865" cy="1994552"/>
              </a:xfrm>
            </p:grpSpPr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9993AB02-57C3-E9D4-8661-A6F2CAEE31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74818" y="3999766"/>
                  <a:ext cx="3756865" cy="1873171"/>
                </a:xfrm>
                <a:prstGeom prst="rect">
                  <a:avLst/>
                </a:prstGeom>
              </p:spPr>
            </p:pic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103A6BC-460C-D925-3473-262C909F0275}"/>
                    </a:ext>
                  </a:extLst>
                </p:cNvPr>
                <p:cNvSpPr txBox="1"/>
                <p:nvPr/>
              </p:nvSpPr>
              <p:spPr>
                <a:xfrm>
                  <a:off x="9533105" y="5748097"/>
                  <a:ext cx="9970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NZ" sz="1000" dirty="0"/>
                    <a:t>First 80 values</a:t>
                  </a:r>
                </a:p>
              </p:txBody>
            </p:sp>
          </p:grpSp>
        </p:grpSp>
      </p:grp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7CFF0728-4F35-04D9-1848-3F8EFA1F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23</a:t>
            </a:fld>
            <a:endParaRPr lang="en-NZ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A41FB14-643B-9F91-E8A4-99EA0F527C9B}"/>
              </a:ext>
            </a:extLst>
          </p:cNvPr>
          <p:cNvGrpSpPr/>
          <p:nvPr/>
        </p:nvGrpSpPr>
        <p:grpSpPr>
          <a:xfrm>
            <a:off x="200025" y="1285929"/>
            <a:ext cx="11687177" cy="4627956"/>
            <a:chOff x="123825" y="1285929"/>
            <a:chExt cx="11687177" cy="4627956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078E378-0391-1F28-8CAF-B642C17B70DD}"/>
                </a:ext>
              </a:extLst>
            </p:cNvPr>
            <p:cNvGrpSpPr/>
            <p:nvPr/>
          </p:nvGrpSpPr>
          <p:grpSpPr>
            <a:xfrm>
              <a:off x="123825" y="1285929"/>
              <a:ext cx="11687177" cy="4627956"/>
              <a:chOff x="123825" y="1285929"/>
              <a:chExt cx="11687177" cy="4627956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3E8F381-9899-1F22-9E5D-6044ADF181FD}"/>
                  </a:ext>
                </a:extLst>
              </p:cNvPr>
              <p:cNvGrpSpPr/>
              <p:nvPr/>
            </p:nvGrpSpPr>
            <p:grpSpPr>
              <a:xfrm>
                <a:off x="123825" y="1285929"/>
                <a:ext cx="11687177" cy="2051888"/>
                <a:chOff x="211838" y="1096234"/>
                <a:chExt cx="10884704" cy="187695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243AEEFC-012D-BD09-E07C-5ECCD9F5CC63}"/>
                    </a:ext>
                  </a:extLst>
                </p:cNvPr>
                <p:cNvGrpSpPr/>
                <p:nvPr/>
              </p:nvGrpSpPr>
              <p:grpSpPr>
                <a:xfrm>
                  <a:off x="211838" y="1096234"/>
                  <a:ext cx="3530652" cy="1876959"/>
                  <a:chOff x="232660" y="1260412"/>
                  <a:chExt cx="4772458" cy="2587531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3FE9E212-EEEF-5C46-BDFD-2278F970E4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32660" y="1260412"/>
                    <a:ext cx="4772458" cy="2587531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25DC156-13B7-C10A-CCCF-784231AD9F4A}"/>
                      </a:ext>
                    </a:extLst>
                  </p:cNvPr>
                  <p:cNvSpPr txBox="1"/>
                  <p:nvPr/>
                </p:nvSpPr>
                <p:spPr>
                  <a:xfrm>
                    <a:off x="1983889" y="3504504"/>
                    <a:ext cx="1270001" cy="3386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NZ" sz="1000" dirty="0"/>
                      <a:t>Last 5 values</a:t>
                    </a:r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6B395F77-9779-0291-48E0-550E7954739E}"/>
                    </a:ext>
                  </a:extLst>
                </p:cNvPr>
                <p:cNvGrpSpPr/>
                <p:nvPr/>
              </p:nvGrpSpPr>
              <p:grpSpPr>
                <a:xfrm>
                  <a:off x="4028182" y="1176177"/>
                  <a:ext cx="3341061" cy="1794888"/>
                  <a:chOff x="4253639" y="1223440"/>
                  <a:chExt cx="3574813" cy="1902374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177990EF-0527-26BF-84DC-CA2BA95B90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253639" y="1223440"/>
                    <a:ext cx="3574813" cy="1785135"/>
                  </a:xfrm>
                  <a:prstGeom prst="rect">
                    <a:avLst/>
                  </a:prstGeom>
                </p:spPr>
              </p:pic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BBD43B0-37FB-EA39-4C2F-2A7D75AC38CE}"/>
                      </a:ext>
                    </a:extLst>
                  </p:cNvPr>
                  <p:cNvSpPr txBox="1"/>
                  <p:nvPr/>
                </p:nvSpPr>
                <p:spPr>
                  <a:xfrm>
                    <a:off x="5629842" y="2879593"/>
                    <a:ext cx="111385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NZ" sz="1000" dirty="0"/>
                      <a:t>Last 10 values</a:t>
                    </a:r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F6CD456D-AD5D-3D65-6593-D70D33385623}"/>
                    </a:ext>
                  </a:extLst>
                </p:cNvPr>
                <p:cNvGrpSpPr/>
                <p:nvPr/>
              </p:nvGrpSpPr>
              <p:grpSpPr>
                <a:xfrm>
                  <a:off x="7654934" y="1171597"/>
                  <a:ext cx="3441608" cy="1786493"/>
                  <a:chOff x="7654934" y="1171597"/>
                  <a:chExt cx="3441608" cy="1786493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1208F6B6-5665-1F7A-DB6D-9A179CFD63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654934" y="1171597"/>
                    <a:ext cx="3441608" cy="1701176"/>
                  </a:xfrm>
                  <a:prstGeom prst="rect">
                    <a:avLst/>
                  </a:prstGeom>
                </p:spPr>
              </p:pic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54D7410-D5A2-5E61-3F83-F5127104E326}"/>
                      </a:ext>
                    </a:extLst>
                  </p:cNvPr>
                  <p:cNvSpPr txBox="1"/>
                  <p:nvPr/>
                </p:nvSpPr>
                <p:spPr>
                  <a:xfrm>
                    <a:off x="9080498" y="2711869"/>
                    <a:ext cx="104102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NZ" sz="1000" dirty="0"/>
                      <a:t>Last 20 values</a:t>
                    </a:r>
                  </a:p>
                </p:txBody>
              </p:sp>
            </p:grp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DF54A13-84C5-49E7-916E-58D757DA9B4C}"/>
                  </a:ext>
                </a:extLst>
              </p:cNvPr>
              <p:cNvGrpSpPr/>
              <p:nvPr/>
            </p:nvGrpSpPr>
            <p:grpSpPr>
              <a:xfrm>
                <a:off x="123825" y="3931463"/>
                <a:ext cx="3790949" cy="1982422"/>
                <a:chOff x="285750" y="3931463"/>
                <a:chExt cx="3790949" cy="1982422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EB45AE7-CDA3-F762-5511-459364E5A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5750" y="3931463"/>
                  <a:ext cx="3790949" cy="1870487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8EF4C0B-4224-6119-AF1F-F8876FDF73B4}"/>
                    </a:ext>
                  </a:extLst>
                </p:cNvPr>
                <p:cNvSpPr txBox="1"/>
                <p:nvPr/>
              </p:nvSpPr>
              <p:spPr>
                <a:xfrm>
                  <a:off x="1676818" y="5667664"/>
                  <a:ext cx="100881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NZ" sz="1000" dirty="0"/>
                    <a:t>Last 40 values</a:t>
                  </a: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9184021-69EA-826E-6CD0-00E5DD939757}"/>
                  </a:ext>
                </a:extLst>
              </p:cNvPr>
              <p:cNvGrpSpPr/>
              <p:nvPr/>
            </p:nvGrpSpPr>
            <p:grpSpPr>
              <a:xfrm>
                <a:off x="4221528" y="3982636"/>
                <a:ext cx="3695340" cy="1921207"/>
                <a:chOff x="4221528" y="3982636"/>
                <a:chExt cx="3695340" cy="1921207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6832C236-BAB6-E39A-D1F0-08CD3290BB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21528" y="3982636"/>
                  <a:ext cx="3695340" cy="1846495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FA0B720-E659-436F-7480-169658B90A72}"/>
                    </a:ext>
                  </a:extLst>
                </p:cNvPr>
                <p:cNvSpPr txBox="1"/>
                <p:nvPr/>
              </p:nvSpPr>
              <p:spPr>
                <a:xfrm>
                  <a:off x="5709428" y="5657622"/>
                  <a:ext cx="100881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NZ" sz="1000" dirty="0"/>
                    <a:t>Last 80 values</a:t>
                  </a:r>
                </a:p>
              </p:txBody>
            </p:sp>
          </p:grpSp>
        </p:grp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D78DFEC3-5AFB-E080-E0C7-6DE3581A5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2355" b="-1"/>
            <a:stretch/>
          </p:blipFill>
          <p:spPr>
            <a:xfrm>
              <a:off x="8115661" y="3984136"/>
              <a:ext cx="3695341" cy="1817814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52B867E-AB80-ED5D-620B-066E513AE326}"/>
                </a:ext>
              </a:extLst>
            </p:cNvPr>
            <p:cNvSpPr txBox="1"/>
            <p:nvPr/>
          </p:nvSpPr>
          <p:spPr>
            <a:xfrm>
              <a:off x="9712262" y="5619755"/>
              <a:ext cx="7679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sz="1000" dirty="0"/>
                <a:t>All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29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953B-451D-29F6-6D10-D6BC85B3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Slicing time periods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685FA6-A611-17AD-24ED-AF4D2308B84C}"/>
              </a:ext>
            </a:extLst>
          </p:cNvPr>
          <p:cNvGrpSpPr/>
          <p:nvPr/>
        </p:nvGrpSpPr>
        <p:grpSpPr>
          <a:xfrm>
            <a:off x="280977" y="1471392"/>
            <a:ext cx="11650706" cy="4526915"/>
            <a:chOff x="280977" y="1471392"/>
            <a:chExt cx="11650706" cy="45269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A876693-B8A4-5661-E622-1CE0514A3CCC}"/>
                </a:ext>
              </a:extLst>
            </p:cNvPr>
            <p:cNvGrpSpPr/>
            <p:nvPr/>
          </p:nvGrpSpPr>
          <p:grpSpPr>
            <a:xfrm>
              <a:off x="316458" y="1471392"/>
              <a:ext cx="11559084" cy="1993597"/>
              <a:chOff x="316458" y="1471392"/>
              <a:chExt cx="11559084" cy="199359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6CD456D-AD5D-3D65-6593-D70D33385623}"/>
                  </a:ext>
                </a:extLst>
              </p:cNvPr>
              <p:cNvGrpSpPr/>
              <p:nvPr/>
            </p:nvGrpSpPr>
            <p:grpSpPr>
              <a:xfrm>
                <a:off x="316458" y="1473898"/>
                <a:ext cx="3695340" cy="1952991"/>
                <a:chOff x="7654934" y="1171597"/>
                <a:chExt cx="3441608" cy="1786493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1208F6B6-5665-1F7A-DB6D-9A179CFD63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54934" y="1171597"/>
                  <a:ext cx="3441608" cy="1701176"/>
                </a:xfrm>
                <a:prstGeom prst="rect">
                  <a:avLst/>
                </a:prstGeom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54D7410-D5A2-5E61-3F83-F5127104E326}"/>
                    </a:ext>
                  </a:extLst>
                </p:cNvPr>
                <p:cNvSpPr txBox="1"/>
                <p:nvPr/>
              </p:nvSpPr>
              <p:spPr>
                <a:xfrm>
                  <a:off x="9080498" y="2711869"/>
                  <a:ext cx="104102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NZ" sz="1000" dirty="0"/>
                    <a:t>Last 20 values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DF54A13-84C5-49E7-916E-58D757DA9B4C}"/>
                  </a:ext>
                </a:extLst>
              </p:cNvPr>
              <p:cNvGrpSpPr/>
              <p:nvPr/>
            </p:nvGrpSpPr>
            <p:grpSpPr>
              <a:xfrm>
                <a:off x="4220974" y="1471392"/>
                <a:ext cx="3790949" cy="1982422"/>
                <a:chOff x="2326053" y="3984876"/>
                <a:chExt cx="3790949" cy="1982422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EB45AE7-CDA3-F762-5511-459364E5A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26053" y="3984876"/>
                  <a:ext cx="3790949" cy="1870487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8EF4C0B-4224-6119-AF1F-F8876FDF73B4}"/>
                    </a:ext>
                  </a:extLst>
                </p:cNvPr>
                <p:cNvSpPr txBox="1"/>
                <p:nvPr/>
              </p:nvSpPr>
              <p:spPr>
                <a:xfrm>
                  <a:off x="3717121" y="5721077"/>
                  <a:ext cx="100881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NZ" sz="1000" dirty="0"/>
                    <a:t>Last 40 values</a:t>
                  </a: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9184021-69EA-826E-6CD0-00E5DD939757}"/>
                  </a:ext>
                </a:extLst>
              </p:cNvPr>
              <p:cNvGrpSpPr/>
              <p:nvPr/>
            </p:nvGrpSpPr>
            <p:grpSpPr>
              <a:xfrm>
                <a:off x="8180202" y="1490442"/>
                <a:ext cx="3695340" cy="1974547"/>
                <a:chOff x="6123356" y="4003926"/>
                <a:chExt cx="3695340" cy="1974547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6832C236-BAB6-E39A-D1F0-08CD3290BB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23356" y="4003926"/>
                  <a:ext cx="3695340" cy="1846495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FA0B720-E659-436F-7480-169658B90A72}"/>
                    </a:ext>
                  </a:extLst>
                </p:cNvPr>
                <p:cNvSpPr txBox="1"/>
                <p:nvPr/>
              </p:nvSpPr>
              <p:spPr>
                <a:xfrm>
                  <a:off x="7611256" y="5732252"/>
                  <a:ext cx="100881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NZ" sz="1000" dirty="0"/>
                    <a:t>Last 80 values</a:t>
                  </a:r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8073E1-B2C5-635B-B938-735CAA0B5D15}"/>
                </a:ext>
              </a:extLst>
            </p:cNvPr>
            <p:cNvGrpSpPr/>
            <p:nvPr/>
          </p:nvGrpSpPr>
          <p:grpSpPr>
            <a:xfrm>
              <a:off x="280977" y="3912646"/>
              <a:ext cx="11650706" cy="2085661"/>
              <a:chOff x="280977" y="3912646"/>
              <a:chExt cx="11650706" cy="2085661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0CF4E85-EA10-9E51-8A14-7B3DB5EF4516}"/>
                  </a:ext>
                </a:extLst>
              </p:cNvPr>
              <p:cNvGrpSpPr/>
              <p:nvPr/>
            </p:nvGrpSpPr>
            <p:grpSpPr>
              <a:xfrm>
                <a:off x="280977" y="3912646"/>
                <a:ext cx="3838519" cy="2085661"/>
                <a:chOff x="280977" y="3912646"/>
                <a:chExt cx="3838519" cy="2085661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BF67B07C-6230-7640-C7E7-E1EE904570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0977" y="3912646"/>
                  <a:ext cx="3838519" cy="1962551"/>
                </a:xfrm>
                <a:prstGeom prst="rect">
                  <a:avLst/>
                </a:prstGeom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BDF4A51-675A-7B60-AA1B-06FC67D622A2}"/>
                    </a:ext>
                  </a:extLst>
                </p:cNvPr>
                <p:cNvSpPr txBox="1"/>
                <p:nvPr/>
              </p:nvSpPr>
              <p:spPr>
                <a:xfrm>
                  <a:off x="1701698" y="5752086"/>
                  <a:ext cx="9970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NZ" sz="1000" dirty="0"/>
                    <a:t>First 20 values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049F397-29A3-0F27-75AF-9A0ED5CCC875}"/>
                  </a:ext>
                </a:extLst>
              </p:cNvPr>
              <p:cNvGrpSpPr/>
              <p:nvPr/>
            </p:nvGrpSpPr>
            <p:grpSpPr>
              <a:xfrm>
                <a:off x="4223231" y="4004709"/>
                <a:ext cx="3788692" cy="1993597"/>
                <a:chOff x="4223231" y="4004709"/>
                <a:chExt cx="3788692" cy="1993597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BDD7D5E0-454A-262B-C344-BE88D0A16B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23231" y="4004709"/>
                  <a:ext cx="3788692" cy="1870487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990DF36-5549-761D-B395-772E67EFD37A}"/>
                    </a:ext>
                  </a:extLst>
                </p:cNvPr>
                <p:cNvSpPr txBox="1"/>
                <p:nvPr/>
              </p:nvSpPr>
              <p:spPr>
                <a:xfrm>
                  <a:off x="5646026" y="5752085"/>
                  <a:ext cx="9970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NZ" sz="1000" dirty="0"/>
                    <a:t>First 40 values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AD760D9-6FED-2582-64D0-31540224C86C}"/>
                  </a:ext>
                </a:extLst>
              </p:cNvPr>
              <p:cNvGrpSpPr/>
              <p:nvPr/>
            </p:nvGrpSpPr>
            <p:grpSpPr>
              <a:xfrm>
                <a:off x="8174818" y="3999766"/>
                <a:ext cx="3756865" cy="1994552"/>
                <a:chOff x="8174818" y="3999766"/>
                <a:chExt cx="3756865" cy="1994552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0A55B114-B3D0-A838-9224-0813573BC2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74818" y="3999766"/>
                  <a:ext cx="3756865" cy="1873171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97C5F50-D42E-3247-3314-3CABD9E2FF0C}"/>
                    </a:ext>
                  </a:extLst>
                </p:cNvPr>
                <p:cNvSpPr txBox="1"/>
                <p:nvPr/>
              </p:nvSpPr>
              <p:spPr>
                <a:xfrm>
                  <a:off x="9533105" y="5748097"/>
                  <a:ext cx="9970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NZ" sz="1000" dirty="0"/>
                    <a:t>First 80 values</a:t>
                  </a:r>
                </a:p>
              </p:txBody>
            </p:sp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8A6B5-8100-8D80-D001-6C9D5AE32172}"/>
              </a:ext>
            </a:extLst>
          </p:cNvPr>
          <p:cNvGrpSpPr/>
          <p:nvPr/>
        </p:nvGrpSpPr>
        <p:grpSpPr>
          <a:xfrm>
            <a:off x="255013" y="-4862196"/>
            <a:ext cx="11687177" cy="4692544"/>
            <a:chOff x="123825" y="1285929"/>
            <a:chExt cx="11687177" cy="469254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3E420AD-3B36-AE79-A42F-6AAAC78FBB2E}"/>
                </a:ext>
              </a:extLst>
            </p:cNvPr>
            <p:cNvGrpSpPr/>
            <p:nvPr/>
          </p:nvGrpSpPr>
          <p:grpSpPr>
            <a:xfrm>
              <a:off x="123825" y="1285929"/>
              <a:ext cx="11687177" cy="2051888"/>
              <a:chOff x="211838" y="1096234"/>
              <a:chExt cx="10884704" cy="1876959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B6F8162-E4CC-CC93-E2F5-AC1C9A6B42E9}"/>
                  </a:ext>
                </a:extLst>
              </p:cNvPr>
              <p:cNvGrpSpPr/>
              <p:nvPr/>
            </p:nvGrpSpPr>
            <p:grpSpPr>
              <a:xfrm>
                <a:off x="211838" y="1096234"/>
                <a:ext cx="3530652" cy="1876959"/>
                <a:chOff x="232660" y="1260412"/>
                <a:chExt cx="4772458" cy="2587531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068FA9FE-E099-DC7B-E71F-C685947D0B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2660" y="1260412"/>
                  <a:ext cx="4772458" cy="2587531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B28383F-2167-F0CF-A8EB-26758A767BCC}"/>
                    </a:ext>
                  </a:extLst>
                </p:cNvPr>
                <p:cNvSpPr txBox="1"/>
                <p:nvPr/>
              </p:nvSpPr>
              <p:spPr>
                <a:xfrm>
                  <a:off x="1983889" y="3504504"/>
                  <a:ext cx="1270001" cy="338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NZ" sz="1000" dirty="0"/>
                    <a:t>Last 5 values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F1EA43E8-41EF-197B-DBE4-6F463D580D0F}"/>
                  </a:ext>
                </a:extLst>
              </p:cNvPr>
              <p:cNvGrpSpPr/>
              <p:nvPr/>
            </p:nvGrpSpPr>
            <p:grpSpPr>
              <a:xfrm>
                <a:off x="4028182" y="1176177"/>
                <a:ext cx="3341061" cy="1794888"/>
                <a:chOff x="4253639" y="1223440"/>
                <a:chExt cx="3574813" cy="1902374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37B7E38D-4710-9AB6-F47C-A3120FE638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53639" y="1223440"/>
                  <a:ext cx="3574813" cy="1785135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AFCB38B-D293-ABD7-9DEE-939B5DF1E62D}"/>
                    </a:ext>
                  </a:extLst>
                </p:cNvPr>
                <p:cNvSpPr txBox="1"/>
                <p:nvPr/>
              </p:nvSpPr>
              <p:spPr>
                <a:xfrm>
                  <a:off x="5629842" y="2879593"/>
                  <a:ext cx="11138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NZ" sz="1000" dirty="0"/>
                    <a:t>Last 10 values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EEE689B-7CCF-F28B-9434-CCBDAA4F2BC6}"/>
                  </a:ext>
                </a:extLst>
              </p:cNvPr>
              <p:cNvGrpSpPr/>
              <p:nvPr/>
            </p:nvGrpSpPr>
            <p:grpSpPr>
              <a:xfrm>
                <a:off x="7654934" y="1171597"/>
                <a:ext cx="3441608" cy="1786493"/>
                <a:chOff x="7654934" y="1171597"/>
                <a:chExt cx="3441608" cy="1786493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AD0E02A0-B80C-05B9-B798-615532F7A7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54934" y="1171597"/>
                  <a:ext cx="3441608" cy="1701176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B4B2552-4373-A8BE-66AF-642A7D066FC0}"/>
                    </a:ext>
                  </a:extLst>
                </p:cNvPr>
                <p:cNvSpPr txBox="1"/>
                <p:nvPr/>
              </p:nvSpPr>
              <p:spPr>
                <a:xfrm>
                  <a:off x="9080498" y="2711869"/>
                  <a:ext cx="104102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NZ" sz="1000" dirty="0"/>
                    <a:t>Last 20 values</a:t>
                  </a:r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A376303-B5B5-AE97-FACA-2013D282D7B4}"/>
                </a:ext>
              </a:extLst>
            </p:cNvPr>
            <p:cNvGrpSpPr/>
            <p:nvPr/>
          </p:nvGrpSpPr>
          <p:grpSpPr>
            <a:xfrm>
              <a:off x="2164128" y="3984876"/>
              <a:ext cx="3790949" cy="1982422"/>
              <a:chOff x="2326053" y="3984876"/>
              <a:chExt cx="3790949" cy="1982422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1C77C055-C9AE-3450-A776-8DBEF56E9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6053" y="3984876"/>
                <a:ext cx="3790949" cy="1870487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FCDBD72-F8EE-E5C1-F203-6105A1D3A376}"/>
                  </a:ext>
                </a:extLst>
              </p:cNvPr>
              <p:cNvSpPr txBox="1"/>
              <p:nvPr/>
            </p:nvSpPr>
            <p:spPr>
              <a:xfrm>
                <a:off x="3717121" y="5721077"/>
                <a:ext cx="100881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Z" sz="1000" dirty="0"/>
                  <a:t>Last 40 values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CCFAECA-9E91-04B2-F495-AF8288CD2C2B}"/>
                </a:ext>
              </a:extLst>
            </p:cNvPr>
            <p:cNvGrpSpPr/>
            <p:nvPr/>
          </p:nvGrpSpPr>
          <p:grpSpPr>
            <a:xfrm>
              <a:off x="6123356" y="4003926"/>
              <a:ext cx="3695340" cy="1974547"/>
              <a:chOff x="6123356" y="4003926"/>
              <a:chExt cx="3695340" cy="1974547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0334A7A-9476-8233-3CB8-C48908BD55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3356" y="4003926"/>
                <a:ext cx="3695340" cy="184649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F5821C-1C89-E3BF-79B4-CE7AF80936B0}"/>
                  </a:ext>
                </a:extLst>
              </p:cNvPr>
              <p:cNvSpPr txBox="1"/>
              <p:nvPr/>
            </p:nvSpPr>
            <p:spPr>
              <a:xfrm>
                <a:off x="7611256" y="5732252"/>
                <a:ext cx="100881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Z" sz="1000" dirty="0"/>
                  <a:t>Last 80 values</a:t>
                </a:r>
              </a:p>
            </p:txBody>
          </p:sp>
        </p:grpSp>
      </p:grp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B8381779-3A1D-6ED4-D78E-BFCC6184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91121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953B-451D-29F6-6D10-D6BC85B3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2D FT sliced time periods</a:t>
            </a:r>
          </a:p>
        </p:txBody>
      </p: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B8381779-3A1D-6ED4-D78E-BFCC6184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25</a:t>
            </a:fld>
            <a:endParaRPr lang="en-NZ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ECD177D-F07B-1BB5-A35B-AE935FF1D87C}"/>
              </a:ext>
            </a:extLst>
          </p:cNvPr>
          <p:cNvGrpSpPr/>
          <p:nvPr/>
        </p:nvGrpSpPr>
        <p:grpSpPr>
          <a:xfrm>
            <a:off x="4069763" y="3835728"/>
            <a:ext cx="3790949" cy="1983332"/>
            <a:chOff x="0" y="1568778"/>
            <a:chExt cx="3790949" cy="19833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2D19318-8A06-9CA1-7CBA-4B35B3F27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68778"/>
              <a:ext cx="3790949" cy="18602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BBF964-9172-DF94-FA64-1866E8392146}"/>
                </a:ext>
              </a:extLst>
            </p:cNvPr>
            <p:cNvSpPr txBox="1"/>
            <p:nvPr/>
          </p:nvSpPr>
          <p:spPr>
            <a:xfrm>
              <a:off x="1635301" y="3305889"/>
              <a:ext cx="7679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sz="1000" dirty="0"/>
                <a:t>All values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443B86F-3165-7273-62E2-4D79D1100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763" y="1568778"/>
            <a:ext cx="3790949" cy="18863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41A5B2-5CA9-9983-1A0C-F5F0313082F9}"/>
              </a:ext>
            </a:extLst>
          </p:cNvPr>
          <p:cNvSpPr txBox="1"/>
          <p:nvPr/>
        </p:nvSpPr>
        <p:spPr>
          <a:xfrm>
            <a:off x="5712002" y="3305888"/>
            <a:ext cx="767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80 values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B2F00E8-956C-DB68-B669-C9967B083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526" y="1568778"/>
            <a:ext cx="3789255" cy="188631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74ED8E1-3960-112D-9F0C-1E3B2D27BF33}"/>
              </a:ext>
            </a:extLst>
          </p:cNvPr>
          <p:cNvSpPr txBox="1"/>
          <p:nvPr/>
        </p:nvSpPr>
        <p:spPr>
          <a:xfrm>
            <a:off x="9821605" y="3305888"/>
            <a:ext cx="767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40 values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F2374D2-F2A7-BB60-3B13-EFFB85905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8" y="1568778"/>
            <a:ext cx="3716111" cy="188664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B5C45F7-5DAF-E357-F253-03BC87E2C381}"/>
              </a:ext>
            </a:extLst>
          </p:cNvPr>
          <p:cNvSpPr txBox="1"/>
          <p:nvPr/>
        </p:nvSpPr>
        <p:spPr>
          <a:xfrm>
            <a:off x="1653670" y="3305887"/>
            <a:ext cx="767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20 values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703E392-3C7F-71C5-8CE5-D8A8636E9A35}"/>
              </a:ext>
            </a:extLst>
          </p:cNvPr>
          <p:cNvSpPr txBox="1"/>
          <p:nvPr/>
        </p:nvSpPr>
        <p:spPr>
          <a:xfrm>
            <a:off x="477981" y="3990109"/>
            <a:ext cx="3231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dirty="0"/>
              <a:t>DICE Value; </a:t>
            </a:r>
          </a:p>
        </p:txBody>
      </p:sp>
    </p:spTree>
    <p:extLst>
      <p:ext uri="{BB962C8B-B14F-4D97-AF65-F5344CB8AC3E}">
        <p14:creationId xmlns:p14="http://schemas.microsoft.com/office/powerpoint/2010/main" val="9423935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953B-451D-29F6-6D10-D6BC85B3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/>
          <a:lstStyle/>
          <a:p>
            <a:r>
              <a:rPr lang="en-NZ" dirty="0"/>
              <a:t>2D FT reversed sliced time periods</a:t>
            </a:r>
          </a:p>
        </p:txBody>
      </p: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B8381779-3A1D-6ED4-D78E-BFCC6184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26</a:t>
            </a:fld>
            <a:endParaRPr lang="en-NZ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6F4AE1-481C-F6AD-F9E6-9DC9737D5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763" y="1625710"/>
            <a:ext cx="3790949" cy="188308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ECD177D-F07B-1BB5-A35B-AE935FF1D87C}"/>
              </a:ext>
            </a:extLst>
          </p:cNvPr>
          <p:cNvGrpSpPr/>
          <p:nvPr/>
        </p:nvGrpSpPr>
        <p:grpSpPr>
          <a:xfrm>
            <a:off x="4069763" y="3810695"/>
            <a:ext cx="3790949" cy="1983332"/>
            <a:chOff x="0" y="1515170"/>
            <a:chExt cx="3790949" cy="19833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2D19318-8A06-9CA1-7CBA-4B35B3F27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15170"/>
              <a:ext cx="3790949" cy="18602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BBF964-9172-DF94-FA64-1866E8392146}"/>
                </a:ext>
              </a:extLst>
            </p:cNvPr>
            <p:cNvSpPr txBox="1"/>
            <p:nvPr/>
          </p:nvSpPr>
          <p:spPr>
            <a:xfrm>
              <a:off x="1635301" y="3252281"/>
              <a:ext cx="7679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sz="1000" dirty="0"/>
                <a:t>All values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176C8D1-F415-D486-FFC7-9F471B34E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226" y="1617104"/>
            <a:ext cx="3790949" cy="18665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41A5B2-5CA9-9983-1A0C-F5F0313082F9}"/>
              </a:ext>
            </a:extLst>
          </p:cNvPr>
          <p:cNvSpPr txBox="1"/>
          <p:nvPr/>
        </p:nvSpPr>
        <p:spPr>
          <a:xfrm>
            <a:off x="5712002" y="3334463"/>
            <a:ext cx="767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80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D9C4A-8ED7-51EF-02CC-29AB9DCC7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6" y="1609862"/>
            <a:ext cx="3790949" cy="18789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74ED8E1-3960-112D-9F0C-1E3B2D27BF33}"/>
              </a:ext>
            </a:extLst>
          </p:cNvPr>
          <p:cNvSpPr txBox="1"/>
          <p:nvPr/>
        </p:nvSpPr>
        <p:spPr>
          <a:xfrm>
            <a:off x="9821605" y="3305888"/>
            <a:ext cx="767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40 values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5C45F7-5DAF-E357-F253-03BC87E2C381}"/>
              </a:ext>
            </a:extLst>
          </p:cNvPr>
          <p:cNvSpPr txBox="1"/>
          <p:nvPr/>
        </p:nvSpPr>
        <p:spPr>
          <a:xfrm>
            <a:off x="1653670" y="3305887"/>
            <a:ext cx="767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20 values</a:t>
            </a:r>
          </a:p>
        </p:txBody>
      </p:sp>
    </p:spTree>
    <p:extLst>
      <p:ext uri="{BB962C8B-B14F-4D97-AF65-F5344CB8AC3E}">
        <p14:creationId xmlns:p14="http://schemas.microsoft.com/office/powerpoint/2010/main" val="336428396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D534-17CF-D082-4C70-DAA209D11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DICE value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66E629-D2A6-6C60-3672-031DC52012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The Dice coefficient (or Dice similarity index) is a measure of the similarity between two sets, commonly used in image segmentation tasks to compare predicted regions against ground truth regions. </a:t>
                </a:r>
              </a:p>
              <a:p>
                <a:pPr lvl="1"/>
                <a:r>
                  <a:rPr lang="en-US" dirty="0"/>
                  <a:t>For two binary matrices </a:t>
                </a:r>
                <a:r>
                  <a:rPr lang="en-US" b="1" dirty="0"/>
                  <a:t>A</a:t>
                </a:r>
                <a:r>
                  <a:rPr lang="en-US" dirty="0"/>
                  <a:t> and </a:t>
                </a:r>
                <a:r>
                  <a:rPr lang="en-US" b="1" dirty="0"/>
                  <a:t>B</a:t>
                </a:r>
                <a:r>
                  <a:rPr lang="en-US" dirty="0"/>
                  <a:t>, the Dice coefficient is defined as:</a:t>
                </a:r>
              </a:p>
              <a:p>
                <a:pPr lvl="1"/>
                <a:endParaRPr lang="en-US" sz="1100" dirty="0"/>
              </a:p>
              <a:p>
                <a:pPr marL="457200" lvl="1" indent="0" algn="ctr">
                  <a:buNone/>
                </a:pPr>
                <a:r>
                  <a:rPr lang="en-US" dirty="0"/>
                  <a:t>Dice (</a:t>
                </a:r>
                <a:r>
                  <a:rPr lang="en-US" b="1" dirty="0"/>
                  <a:t>𝐴</a:t>
                </a:r>
                <a:r>
                  <a:rPr lang="en-US" dirty="0"/>
                  <a:t>,</a:t>
                </a:r>
                <a:r>
                  <a:rPr lang="en-US" b="1" dirty="0"/>
                  <a:t>𝐵</a:t>
                </a:r>
                <a:r>
                  <a:rPr lang="en-US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2⋅∣</m:t>
                        </m:r>
                        <m:r>
                          <m:rPr>
                            <m:nor/>
                          </m:rPr>
                          <a:rPr lang="en-US" b="1" dirty="0"/>
                          <m:t>𝐴</m:t>
                        </m:r>
                        <m:r>
                          <m:rPr>
                            <m:nor/>
                          </m:rPr>
                          <a:rPr lang="en-US" dirty="0"/>
                          <m:t>∩</m:t>
                        </m:r>
                        <m:r>
                          <m:rPr>
                            <m:nor/>
                          </m:rPr>
                          <a:rPr lang="en-US" b="1" dirty="0"/>
                          <m:t>𝐵</m:t>
                        </m:r>
                        <m:r>
                          <m:rPr>
                            <m:nor/>
                          </m:rPr>
                          <a:rPr lang="en-US" dirty="0"/>
                          <m:t>∣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∣</m:t>
                        </m:r>
                        <m:r>
                          <m:rPr>
                            <m:nor/>
                          </m:rPr>
                          <a:rPr lang="en-US" b="1" dirty="0"/>
                          <m:t>𝐴</m:t>
                        </m:r>
                        <m:r>
                          <m:rPr>
                            <m:nor/>
                          </m:rPr>
                          <a:rPr lang="en-US" dirty="0"/>
                          <m:t>∣+∣</m:t>
                        </m:r>
                        <m:r>
                          <m:rPr>
                            <m:nor/>
                          </m:rPr>
                          <a:rPr lang="en-US" b="1" dirty="0"/>
                          <m:t>𝐵</m:t>
                        </m:r>
                        <m:r>
                          <m:rPr>
                            <m:nor/>
                          </m:rPr>
                          <a:rPr lang="en-US" dirty="0"/>
                          <m:t>∣ 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lvl="1" indent="0" algn="ctr">
                  <a:buNone/>
                </a:pPr>
                <a:endParaRPr lang="en-US" sz="1100" dirty="0"/>
              </a:p>
              <a:p>
                <a:pPr lvl="1"/>
                <a:r>
                  <a:rPr lang="en-US" dirty="0"/>
                  <a:t>This can be extended to two continuous arrays:</a:t>
                </a:r>
              </a:p>
              <a:p>
                <a:pPr lvl="1"/>
                <a:endParaRPr lang="en-US" sz="1100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/>
                        <m:t>Dice</m:t>
                      </m:r>
                      <m:r>
                        <m:rPr>
                          <m:nor/>
                        </m:rPr>
                        <a:rPr lang="it-IT"/>
                        <m:t>(</m:t>
                      </m:r>
                      <m:r>
                        <m:rPr>
                          <m:nor/>
                        </m:rPr>
                        <a:rPr lang="en-NZ" b="1" i="0" smtClean="0"/>
                        <m:t>A</m:t>
                      </m:r>
                      <m:r>
                        <m:rPr>
                          <m:nor/>
                        </m:rPr>
                        <a:rPr lang="it-IT"/>
                        <m:t>,</m:t>
                      </m:r>
                      <m:r>
                        <m:rPr>
                          <m:nor/>
                        </m:rPr>
                        <a:rPr lang="it-IT" b="1"/>
                        <m:t>B</m:t>
                      </m:r>
                      <m:r>
                        <m:rPr>
                          <m:nor/>
                        </m:rPr>
                        <a:rPr lang="it-IT"/>
                        <m:t>)=</m:t>
                      </m:r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N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NZ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NZ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it-IT"/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NZ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nary>
                        </m:den>
                      </m:f>
                      <m:r>
                        <m:rPr>
                          <m:nor/>
                        </m:rPr>
                        <a:rPr lang="it-IT"/>
                        <m:t>​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66E629-D2A6-6C60-3672-031DC52012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13A4F-78AF-D9E1-8374-B5AC1F63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27</a:t>
            </a:fld>
            <a:endParaRPr lang="en-N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8BF32-DB94-007F-42D0-A032B2787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919" y="94222"/>
            <a:ext cx="3077004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3853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17D1-622D-33C0-C573-91FEE21F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888796"/>
            <a:ext cx="5457825" cy="1325563"/>
          </a:xfrm>
        </p:spPr>
        <p:txBody>
          <a:bodyPr/>
          <a:lstStyle/>
          <a:p>
            <a:pPr algn="ctr"/>
            <a:r>
              <a:rPr lang="en-NZ" dirty="0"/>
              <a:t>DICE graphs forward slicing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F4738-CDCD-6D8A-5562-4FBFA06A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28</a:t>
            </a:fld>
            <a:endParaRPr lang="en-NZ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AE8343-C3FA-2F80-2C1E-097575FE1625}"/>
              </a:ext>
            </a:extLst>
          </p:cNvPr>
          <p:cNvGrpSpPr/>
          <p:nvPr/>
        </p:nvGrpSpPr>
        <p:grpSpPr>
          <a:xfrm>
            <a:off x="6391275" y="-9524"/>
            <a:ext cx="5800725" cy="3324224"/>
            <a:chOff x="4812852" y="444345"/>
            <a:chExt cx="3978000" cy="235207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3E3DBC8-E845-B608-EF28-08C48DDF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2852" y="451542"/>
              <a:ext cx="3978000" cy="234487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5B1235-CB92-C9A9-C4C6-7FC80E358C49}"/>
                </a:ext>
              </a:extLst>
            </p:cNvPr>
            <p:cNvSpPr txBox="1"/>
            <p:nvPr/>
          </p:nvSpPr>
          <p:spPr>
            <a:xfrm>
              <a:off x="7767951" y="444345"/>
              <a:ext cx="7679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sz="1000" dirty="0"/>
                <a:t>80 values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A694BFC-847D-4975-E360-6AEC10921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84" y="3197054"/>
            <a:ext cx="5619858" cy="3641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0F76FA-2D00-FC93-34C4-6DCC33AEA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334" y="3201550"/>
            <a:ext cx="5619858" cy="3637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9FDF6A-88C0-FEBA-2992-632ACA249931}"/>
              </a:ext>
            </a:extLst>
          </p:cNvPr>
          <p:cNvSpPr txBox="1"/>
          <p:nvPr/>
        </p:nvSpPr>
        <p:spPr>
          <a:xfrm>
            <a:off x="10670828" y="3197054"/>
            <a:ext cx="929172" cy="32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40 values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E6292D-5816-CDFF-0CED-90A59AF5A5EB}"/>
              </a:ext>
            </a:extLst>
          </p:cNvPr>
          <p:cNvSpPr txBox="1"/>
          <p:nvPr/>
        </p:nvSpPr>
        <p:spPr>
          <a:xfrm>
            <a:off x="4358602" y="3197054"/>
            <a:ext cx="929172" cy="32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20 values</a:t>
            </a:r>
          </a:p>
        </p:txBody>
      </p:sp>
    </p:spTree>
    <p:extLst>
      <p:ext uri="{BB962C8B-B14F-4D97-AF65-F5344CB8AC3E}">
        <p14:creationId xmlns:p14="http://schemas.microsoft.com/office/powerpoint/2010/main" val="113409992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1ED3E2-6662-CEBE-BA40-C44F13F34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855" y="42230"/>
            <a:ext cx="5919046" cy="3494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4C17D1-622D-33C0-C573-91FEE21F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888796"/>
            <a:ext cx="5457825" cy="1325563"/>
          </a:xfrm>
        </p:spPr>
        <p:txBody>
          <a:bodyPr/>
          <a:lstStyle/>
          <a:p>
            <a:pPr algn="ctr"/>
            <a:r>
              <a:rPr lang="en-NZ" dirty="0"/>
              <a:t>DICE graphs backward slicing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6F5A1-0C93-51E1-97A7-B51C2AA61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955" y="3383267"/>
            <a:ext cx="5919046" cy="34515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FAB8C1-23B9-7973-E9ED-9310342D6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83266"/>
            <a:ext cx="5919046" cy="34523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F4738-CDCD-6D8A-5562-4FBFA06A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29</a:t>
            </a:fld>
            <a:endParaRPr lang="en-NZ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5B1235-CB92-C9A9-C4C6-7FC80E358C49}"/>
              </a:ext>
            </a:extLst>
          </p:cNvPr>
          <p:cNvSpPr txBox="1"/>
          <p:nvPr/>
        </p:nvSpPr>
        <p:spPr>
          <a:xfrm>
            <a:off x="10608692" y="21228"/>
            <a:ext cx="1088630" cy="325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80 values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9FDF6A-88C0-FEBA-2992-632ACA249931}"/>
              </a:ext>
            </a:extLst>
          </p:cNvPr>
          <p:cNvSpPr txBox="1"/>
          <p:nvPr/>
        </p:nvSpPr>
        <p:spPr>
          <a:xfrm>
            <a:off x="10742042" y="3331162"/>
            <a:ext cx="929172" cy="32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40 values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E6292D-5816-CDFF-0CED-90A59AF5A5EB}"/>
              </a:ext>
            </a:extLst>
          </p:cNvPr>
          <p:cNvSpPr txBox="1"/>
          <p:nvPr/>
        </p:nvSpPr>
        <p:spPr>
          <a:xfrm>
            <a:off x="4425277" y="3331162"/>
            <a:ext cx="929172" cy="32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20 values</a:t>
            </a:r>
          </a:p>
        </p:txBody>
      </p:sp>
    </p:spTree>
    <p:extLst>
      <p:ext uri="{BB962C8B-B14F-4D97-AF65-F5344CB8AC3E}">
        <p14:creationId xmlns:p14="http://schemas.microsoft.com/office/powerpoint/2010/main" val="53775956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953B-451D-29F6-6D10-D6BC85B3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Other statistic measurements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D462EC-D9F2-C8B4-1B45-FE67AF1EDEB4}"/>
              </a:ext>
            </a:extLst>
          </p:cNvPr>
          <p:cNvGrpSpPr/>
          <p:nvPr/>
        </p:nvGrpSpPr>
        <p:grpSpPr>
          <a:xfrm>
            <a:off x="4542480" y="1810963"/>
            <a:ext cx="3125701" cy="3236073"/>
            <a:chOff x="-27993" y="2135832"/>
            <a:chExt cx="3125701" cy="3236073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4145124F-ABD8-67D6-F5DD-87F37170D8B9}"/>
                </a:ext>
              </a:extLst>
            </p:cNvPr>
            <p:cNvSpPr txBox="1">
              <a:spLocks/>
            </p:cNvSpPr>
            <p:nvPr/>
          </p:nvSpPr>
          <p:spPr>
            <a:xfrm>
              <a:off x="-27993" y="4933703"/>
              <a:ext cx="3125701" cy="4382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NZ" sz="1200" b="1" dirty="0"/>
                <a:t>Figure 1) </a:t>
              </a:r>
              <a:r>
                <a:rPr lang="en-NZ" sz="1200" dirty="0"/>
                <a:t>Mean of each pixel’s values, colour mapping; mean ± 3 standard deviation.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A80B8D-05A6-2EC1-EEC0-D540EF82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26" t="2764" r="-25" b="2609"/>
            <a:stretch/>
          </p:blipFill>
          <p:spPr>
            <a:xfrm>
              <a:off x="1" y="2135832"/>
              <a:ext cx="3027000" cy="276712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47B379-7AC1-4491-50B9-F6D8CFB631C4}"/>
              </a:ext>
            </a:extLst>
          </p:cNvPr>
          <p:cNvGrpSpPr/>
          <p:nvPr/>
        </p:nvGrpSpPr>
        <p:grpSpPr>
          <a:xfrm>
            <a:off x="6096000" y="7881675"/>
            <a:ext cx="3125701" cy="3236073"/>
            <a:chOff x="3219899" y="2135832"/>
            <a:chExt cx="3125701" cy="323607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24875B7-50DF-56F7-749E-13935C08B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08" r="22190" b="-408"/>
            <a:stretch/>
          </p:blipFill>
          <p:spPr>
            <a:xfrm>
              <a:off x="3229230" y="2135832"/>
              <a:ext cx="3051338" cy="277499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ADF07283-9C45-9DD6-1B88-520C7F36E316}"/>
                </a:ext>
              </a:extLst>
            </p:cNvPr>
            <p:cNvSpPr txBox="1">
              <a:spLocks/>
            </p:cNvSpPr>
            <p:nvPr/>
          </p:nvSpPr>
          <p:spPr>
            <a:xfrm>
              <a:off x="3219899" y="4933703"/>
              <a:ext cx="3125701" cy="4382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NZ" sz="1200" b="1" dirty="0"/>
                <a:t>Figure 2) </a:t>
              </a:r>
              <a:r>
                <a:rPr lang="en-NZ" sz="1200" dirty="0"/>
                <a:t>Median of pixel’s values, colour mapping; median ± 3 standard deviation.</a:t>
              </a:r>
            </a:p>
            <a:p>
              <a:pPr marL="0" indent="0" algn="ctr">
                <a:buNone/>
              </a:pPr>
              <a:r>
                <a:rPr lang="en-NZ" sz="1550" dirty="0"/>
                <a:t> 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E1F8F-D9EB-CA4E-F2EC-2179630C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18709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E65FD-A7A8-F633-3528-46A1EC19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19C43-3B06-8063-FDC0-F1D2B9497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Based on the analysis of this dataset; </a:t>
            </a:r>
          </a:p>
          <a:p>
            <a:pPr lvl="1"/>
            <a:r>
              <a:rPr lang="en-US" dirty="0"/>
              <a:t>Using color mapping based on the mean ± 3 standard deviations is the most effective approach.</a:t>
            </a:r>
          </a:p>
          <a:p>
            <a:pPr lvl="1"/>
            <a:r>
              <a:rPr lang="en-US" dirty="0"/>
              <a:t>The median and adjustments to the standard deviation have no noticeable impact on the results. </a:t>
            </a:r>
          </a:p>
          <a:p>
            <a:pPr lvl="1"/>
            <a:r>
              <a:rPr lang="en-US" dirty="0"/>
              <a:t>The Root Mean Squared (RMS) provides a different perspective compared to the mean or median</a:t>
            </a:r>
          </a:p>
          <a:p>
            <a:pPr lvl="1"/>
            <a:r>
              <a:rPr lang="en-US" dirty="0"/>
              <a:t>Important information is not encoded in periodic points but rather across a given time spread, however further investigation into this is needed.</a:t>
            </a:r>
          </a:p>
          <a:p>
            <a:pPr lvl="1"/>
            <a:r>
              <a:rPr lang="en-US" dirty="0"/>
              <a:t>It may be possible to reduce the time spent on each pixel by up to 75%, depending on the variation in the time spread.</a:t>
            </a:r>
          </a:p>
          <a:p>
            <a:pPr lvl="1"/>
            <a:r>
              <a:rPr lang="en-US" dirty="0"/>
              <a:t>Work could be done to come up with a numerical way to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1C579-99E3-B7BE-F48A-EE1A69C22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30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67350076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9D2721-905E-5654-C402-E03C72B0C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Thanks to Fabian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3DDB364-C4D1-385E-14A6-1EA211E00E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/>
              <a:t>Link to GitHub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0E506-1C2D-A7BC-495D-8AF3B94C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31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5882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953B-451D-29F6-6D10-D6BC85B3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Other statistic measurements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D462EC-D9F2-C8B4-1B45-FE67AF1EDEB4}"/>
              </a:ext>
            </a:extLst>
          </p:cNvPr>
          <p:cNvGrpSpPr/>
          <p:nvPr/>
        </p:nvGrpSpPr>
        <p:grpSpPr>
          <a:xfrm>
            <a:off x="2970299" y="1945332"/>
            <a:ext cx="3125701" cy="3236073"/>
            <a:chOff x="-27993" y="2135832"/>
            <a:chExt cx="3125701" cy="3236073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4145124F-ABD8-67D6-F5DD-87F37170D8B9}"/>
                </a:ext>
              </a:extLst>
            </p:cNvPr>
            <p:cNvSpPr txBox="1">
              <a:spLocks/>
            </p:cNvSpPr>
            <p:nvPr/>
          </p:nvSpPr>
          <p:spPr>
            <a:xfrm>
              <a:off x="-27993" y="4933703"/>
              <a:ext cx="3125701" cy="4382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NZ" sz="1200" b="1" dirty="0"/>
                <a:t>Figure 1) </a:t>
              </a:r>
              <a:r>
                <a:rPr lang="en-NZ" sz="1200" dirty="0"/>
                <a:t>Mean of each pixel’s values, colour mapping; mean ± 3 standard deviation.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A80B8D-05A6-2EC1-EEC0-D540EF82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26" t="2764" r="-25" b="2609"/>
            <a:stretch/>
          </p:blipFill>
          <p:spPr>
            <a:xfrm>
              <a:off x="1" y="2135832"/>
              <a:ext cx="3027000" cy="276712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47B379-7AC1-4491-50B9-F6D8CFB631C4}"/>
              </a:ext>
            </a:extLst>
          </p:cNvPr>
          <p:cNvGrpSpPr/>
          <p:nvPr/>
        </p:nvGrpSpPr>
        <p:grpSpPr>
          <a:xfrm>
            <a:off x="6096000" y="1945332"/>
            <a:ext cx="3125701" cy="3236073"/>
            <a:chOff x="3219899" y="2135832"/>
            <a:chExt cx="3125701" cy="323607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24875B7-50DF-56F7-749E-13935C08B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08" r="22190" b="-408"/>
            <a:stretch/>
          </p:blipFill>
          <p:spPr>
            <a:xfrm>
              <a:off x="3229230" y="2135832"/>
              <a:ext cx="3051338" cy="2774999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ADF07283-9C45-9DD6-1B88-520C7F36E316}"/>
                </a:ext>
              </a:extLst>
            </p:cNvPr>
            <p:cNvSpPr txBox="1">
              <a:spLocks/>
            </p:cNvSpPr>
            <p:nvPr/>
          </p:nvSpPr>
          <p:spPr>
            <a:xfrm>
              <a:off x="3219899" y="4933703"/>
              <a:ext cx="3125701" cy="4382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NZ" sz="1200" b="1" dirty="0"/>
                <a:t>Figure 2) </a:t>
              </a:r>
              <a:r>
                <a:rPr lang="en-NZ" sz="1200" dirty="0"/>
                <a:t>Median of pixel’s values, colour mapping; median ± 3 standard deviation.</a:t>
              </a:r>
            </a:p>
            <a:p>
              <a:pPr marL="0" indent="0" algn="ctr">
                <a:buNone/>
              </a:pPr>
              <a:r>
                <a:rPr lang="en-NZ" sz="1550" dirty="0"/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3383A4-2DA3-1335-E230-664952417617}"/>
              </a:ext>
            </a:extLst>
          </p:cNvPr>
          <p:cNvGrpSpPr/>
          <p:nvPr/>
        </p:nvGrpSpPr>
        <p:grpSpPr>
          <a:xfrm>
            <a:off x="6025293" y="8233920"/>
            <a:ext cx="2998032" cy="3202541"/>
            <a:chOff x="6307810" y="2123621"/>
            <a:chExt cx="2998032" cy="320254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E0E27D3-C04D-ED63-6AC2-EFFD41BC8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4743" y="2123621"/>
              <a:ext cx="2726961" cy="2773671"/>
            </a:xfrm>
            <a:prstGeom prst="rect">
              <a:avLst/>
            </a:prstGeom>
          </p:spPr>
        </p:pic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1ACAFA17-5030-94CD-4192-E27EF992358E}"/>
                </a:ext>
              </a:extLst>
            </p:cNvPr>
            <p:cNvSpPr txBox="1">
              <a:spLocks/>
            </p:cNvSpPr>
            <p:nvPr/>
          </p:nvSpPr>
          <p:spPr>
            <a:xfrm>
              <a:off x="6307810" y="4887960"/>
              <a:ext cx="2998032" cy="4382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NZ" sz="1200" b="1" dirty="0"/>
                <a:t>Figure 3) </a:t>
              </a:r>
              <a:r>
                <a:rPr lang="en-NZ" sz="1200" dirty="0"/>
                <a:t>Mean of each pixel’s values, colour mapping; mean ± 2 standard deviation.</a:t>
              </a:r>
              <a:r>
                <a:rPr lang="en-NZ" sz="1550" dirty="0"/>
                <a:t> </a:t>
              </a: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A9A317-8519-8F13-DA63-0A54DEB84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4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0007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953B-451D-29F6-6D10-D6BC85B3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Other statistic measurements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44053B-AD95-F38D-6F58-A454A949D9F1}"/>
              </a:ext>
            </a:extLst>
          </p:cNvPr>
          <p:cNvGrpSpPr/>
          <p:nvPr/>
        </p:nvGrpSpPr>
        <p:grpSpPr>
          <a:xfrm>
            <a:off x="970049" y="1907232"/>
            <a:ext cx="3125701" cy="3236073"/>
            <a:chOff x="-27993" y="2135832"/>
            <a:chExt cx="3125701" cy="3236073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A14E679A-395A-3CDF-76A5-F75AA5D8D39D}"/>
                </a:ext>
              </a:extLst>
            </p:cNvPr>
            <p:cNvSpPr txBox="1">
              <a:spLocks/>
            </p:cNvSpPr>
            <p:nvPr/>
          </p:nvSpPr>
          <p:spPr>
            <a:xfrm>
              <a:off x="-27993" y="4933703"/>
              <a:ext cx="3125701" cy="4382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NZ" sz="1200" b="1" dirty="0"/>
                <a:t>Figure 1) </a:t>
              </a:r>
              <a:r>
                <a:rPr lang="en-NZ" sz="1200" dirty="0"/>
                <a:t>Mean of each pixel’s values, colour mapping; mean ± 3 standard deviation.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BBC571B-06CC-F133-DC85-21B02810C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26" t="2764" r="-25" b="2609"/>
            <a:stretch/>
          </p:blipFill>
          <p:spPr>
            <a:xfrm>
              <a:off x="1" y="2135832"/>
              <a:ext cx="3027000" cy="276712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6A8570-E71F-ECD2-0FB6-904035BA5B49}"/>
              </a:ext>
            </a:extLst>
          </p:cNvPr>
          <p:cNvGrpSpPr/>
          <p:nvPr/>
        </p:nvGrpSpPr>
        <p:grpSpPr>
          <a:xfrm>
            <a:off x="4095750" y="1907232"/>
            <a:ext cx="3125701" cy="3236073"/>
            <a:chOff x="3219899" y="2135832"/>
            <a:chExt cx="3125701" cy="323607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606EFD3-B132-6188-6A8F-F8C3CF734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08" r="22190" b="-408"/>
            <a:stretch/>
          </p:blipFill>
          <p:spPr>
            <a:xfrm>
              <a:off x="3229230" y="2135832"/>
              <a:ext cx="3051338" cy="2774999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2BA050B2-A842-A586-4345-C094A60FD83F}"/>
                </a:ext>
              </a:extLst>
            </p:cNvPr>
            <p:cNvSpPr txBox="1">
              <a:spLocks/>
            </p:cNvSpPr>
            <p:nvPr/>
          </p:nvSpPr>
          <p:spPr>
            <a:xfrm>
              <a:off x="3219899" y="4933703"/>
              <a:ext cx="3125701" cy="4382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NZ" sz="1200" b="1" dirty="0"/>
                <a:t>Figure 2) </a:t>
              </a:r>
              <a:r>
                <a:rPr lang="en-NZ" sz="1200" dirty="0"/>
                <a:t>Median of pixel’s values, colour mapping; median ± 3 standard deviation.</a:t>
              </a:r>
            </a:p>
            <a:p>
              <a:pPr marL="0" indent="0" algn="ctr">
                <a:buNone/>
              </a:pPr>
              <a:r>
                <a:rPr lang="en-NZ" sz="1550" dirty="0"/>
                <a:t>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F8FAFF-5335-34E1-6DE0-7CD93782516F}"/>
              </a:ext>
            </a:extLst>
          </p:cNvPr>
          <p:cNvGrpSpPr/>
          <p:nvPr/>
        </p:nvGrpSpPr>
        <p:grpSpPr>
          <a:xfrm>
            <a:off x="6096000" y="7156240"/>
            <a:ext cx="3004137" cy="3206379"/>
            <a:chOff x="9376549" y="2119783"/>
            <a:chExt cx="3004137" cy="3206379"/>
          </a:xfrm>
        </p:grpSpPr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75424809-52A3-1A55-4CD7-0C277F9F3491}"/>
                </a:ext>
              </a:extLst>
            </p:cNvPr>
            <p:cNvSpPr txBox="1">
              <a:spLocks/>
            </p:cNvSpPr>
            <p:nvPr/>
          </p:nvSpPr>
          <p:spPr>
            <a:xfrm>
              <a:off x="9376549" y="4887960"/>
              <a:ext cx="3004137" cy="4382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NZ" sz="1200" b="1" dirty="0"/>
                <a:t>Figure 4) </a:t>
              </a:r>
              <a:r>
                <a:rPr lang="en-NZ" sz="1200" dirty="0"/>
                <a:t>Mean of each pixel’s values, colour mapping; mean ± 4 standard deviation.</a:t>
              </a:r>
            </a:p>
            <a:p>
              <a:pPr marL="0" indent="0" algn="ctr">
                <a:buNone/>
              </a:pPr>
              <a:r>
                <a:rPr lang="en-NZ" sz="1550" dirty="0"/>
                <a:t>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4FB1519-DBBA-5BBA-DD66-429E64630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6549" y="2119783"/>
              <a:ext cx="2818565" cy="2786249"/>
            </a:xfrm>
            <a:prstGeom prst="rect">
              <a:avLst/>
            </a:prstGeom>
          </p:spPr>
        </p:pic>
      </p:grp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FD590C58-F0EB-E296-C206-BEFDAD92DA8E}"/>
              </a:ext>
            </a:extLst>
          </p:cNvPr>
          <p:cNvSpPr/>
          <p:nvPr/>
        </p:nvSpPr>
        <p:spPr>
          <a:xfrm>
            <a:off x="-766147" y="1420688"/>
            <a:ext cx="540000" cy="5400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0D10EF-3FEF-F4D8-E3B6-3D317CAE7CE2}"/>
              </a:ext>
            </a:extLst>
          </p:cNvPr>
          <p:cNvGrpSpPr/>
          <p:nvPr/>
        </p:nvGrpSpPr>
        <p:grpSpPr>
          <a:xfrm>
            <a:off x="7119853" y="1907232"/>
            <a:ext cx="2998032" cy="3202541"/>
            <a:chOff x="6307810" y="2123621"/>
            <a:chExt cx="2998032" cy="320254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1A48944-98A4-AF1F-4EDC-C51DB2371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4743" y="2123621"/>
              <a:ext cx="2726961" cy="2773671"/>
            </a:xfrm>
            <a:prstGeom prst="rect">
              <a:avLst/>
            </a:prstGeom>
          </p:spPr>
        </p:pic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13EE7546-54E5-AFB3-5D46-E0179C0CA354}"/>
                </a:ext>
              </a:extLst>
            </p:cNvPr>
            <p:cNvSpPr txBox="1">
              <a:spLocks/>
            </p:cNvSpPr>
            <p:nvPr/>
          </p:nvSpPr>
          <p:spPr>
            <a:xfrm>
              <a:off x="6307810" y="4887960"/>
              <a:ext cx="2998032" cy="4382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NZ" sz="1200" b="1" dirty="0"/>
                <a:t>Figure 3) </a:t>
              </a:r>
              <a:r>
                <a:rPr lang="en-NZ" sz="1200" dirty="0"/>
                <a:t>Mean of each pixel’s values, colour mapping; mean ± 2 standard deviation.</a:t>
              </a:r>
              <a:r>
                <a:rPr lang="en-NZ" sz="1550" dirty="0"/>
                <a:t> </a:t>
              </a:r>
            </a:p>
          </p:txBody>
        </p:sp>
      </p:grp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91F9262-B7EA-4E8E-1176-0092D6352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39674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953B-451D-29F6-6D10-D6BC85B3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Other statistic measurements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FE2AC00-9531-EFB8-5259-DDB2E4369062}"/>
              </a:ext>
            </a:extLst>
          </p:cNvPr>
          <p:cNvGrpSpPr/>
          <p:nvPr/>
        </p:nvGrpSpPr>
        <p:grpSpPr>
          <a:xfrm>
            <a:off x="3219899" y="2112961"/>
            <a:ext cx="3125701" cy="3258944"/>
            <a:chOff x="3219899" y="2112961"/>
            <a:chExt cx="3125701" cy="32589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5D6B5F-EA79-CAAD-F4B0-80DB54E40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08" r="22190" b="-408"/>
            <a:stretch/>
          </p:blipFill>
          <p:spPr>
            <a:xfrm>
              <a:off x="3226605" y="2112961"/>
              <a:ext cx="3051338" cy="2774999"/>
            </a:xfrm>
            <a:prstGeom prst="rect">
              <a:avLst/>
            </a:prstGeom>
          </p:spPr>
        </p:pic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8CCDCCB9-4591-2533-7A81-FB5478977323}"/>
                </a:ext>
              </a:extLst>
            </p:cNvPr>
            <p:cNvSpPr txBox="1">
              <a:spLocks/>
            </p:cNvSpPr>
            <p:nvPr/>
          </p:nvSpPr>
          <p:spPr>
            <a:xfrm>
              <a:off x="3219899" y="4933703"/>
              <a:ext cx="3125701" cy="4382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NZ" sz="1200" b="1" dirty="0"/>
                <a:t>Figure 2) </a:t>
              </a:r>
              <a:r>
                <a:rPr lang="en-NZ" sz="1200" dirty="0"/>
                <a:t>Median of pixel’s values, colour mapping; median ± 3 standard deviation.</a:t>
              </a:r>
            </a:p>
            <a:p>
              <a:pPr marL="0" indent="0" algn="ctr">
                <a:buNone/>
              </a:pPr>
              <a:r>
                <a:rPr lang="en-NZ" sz="1550" dirty="0"/>
                <a:t>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3C294B-9078-8032-6E4C-EC9B2B823AFD}"/>
              </a:ext>
            </a:extLst>
          </p:cNvPr>
          <p:cNvGrpSpPr/>
          <p:nvPr/>
        </p:nvGrpSpPr>
        <p:grpSpPr>
          <a:xfrm>
            <a:off x="-27993" y="2135832"/>
            <a:ext cx="3125701" cy="3236073"/>
            <a:chOff x="-27993" y="2135832"/>
            <a:chExt cx="3125701" cy="3236073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4145124F-ABD8-67D6-F5DD-87F37170D8B9}"/>
                </a:ext>
              </a:extLst>
            </p:cNvPr>
            <p:cNvSpPr txBox="1">
              <a:spLocks/>
            </p:cNvSpPr>
            <p:nvPr/>
          </p:nvSpPr>
          <p:spPr>
            <a:xfrm>
              <a:off x="-27993" y="4933703"/>
              <a:ext cx="3125701" cy="4382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NZ" sz="1200" b="1" dirty="0"/>
                <a:t>Figure 1) </a:t>
              </a:r>
              <a:r>
                <a:rPr lang="en-NZ" sz="1200" dirty="0"/>
                <a:t>Mean of each pixel’s values, colour mapping; mean ± 3 standard deviation.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A80B8D-05A6-2EC1-EEC0-D540EF82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226" t="2764" r="-25" b="2609"/>
            <a:stretch/>
          </p:blipFill>
          <p:spPr>
            <a:xfrm>
              <a:off x="1" y="2135832"/>
              <a:ext cx="3027000" cy="276712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1AC874-F3C4-B64A-1377-5C57FD52B917}"/>
              </a:ext>
            </a:extLst>
          </p:cNvPr>
          <p:cNvGrpSpPr/>
          <p:nvPr/>
        </p:nvGrpSpPr>
        <p:grpSpPr>
          <a:xfrm>
            <a:off x="6307810" y="2123621"/>
            <a:ext cx="2998032" cy="3202541"/>
            <a:chOff x="6307810" y="2123621"/>
            <a:chExt cx="2998032" cy="320254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F1FD839-CCFC-9AEF-DE38-BBAC8CE2E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4743" y="2123621"/>
              <a:ext cx="2726961" cy="2773671"/>
            </a:xfrm>
            <a:prstGeom prst="rect">
              <a:avLst/>
            </a:prstGeom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675F1A05-E272-5AA3-BE78-1177E9A059D3}"/>
                </a:ext>
              </a:extLst>
            </p:cNvPr>
            <p:cNvSpPr txBox="1">
              <a:spLocks/>
            </p:cNvSpPr>
            <p:nvPr/>
          </p:nvSpPr>
          <p:spPr>
            <a:xfrm>
              <a:off x="6307810" y="4887960"/>
              <a:ext cx="2998032" cy="4382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NZ" sz="1200" b="1" dirty="0"/>
                <a:t>Figure 3) </a:t>
              </a:r>
              <a:r>
                <a:rPr lang="en-NZ" sz="1200" dirty="0"/>
                <a:t>Mean of each pixel’s values, colour mapping; mean ± 2 standard deviation.</a:t>
              </a:r>
              <a:r>
                <a:rPr lang="en-NZ" sz="1550" dirty="0"/>
                <a:t>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CED22C-18AB-AC64-D22D-B87D9564F22B}"/>
              </a:ext>
            </a:extLst>
          </p:cNvPr>
          <p:cNvGrpSpPr/>
          <p:nvPr/>
        </p:nvGrpSpPr>
        <p:grpSpPr>
          <a:xfrm>
            <a:off x="9376549" y="2119783"/>
            <a:ext cx="3004137" cy="3206379"/>
            <a:chOff x="9376549" y="2119783"/>
            <a:chExt cx="3004137" cy="3206379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19559354-D5BD-CCA5-E571-F71293A7146B}"/>
                </a:ext>
              </a:extLst>
            </p:cNvPr>
            <p:cNvSpPr txBox="1">
              <a:spLocks/>
            </p:cNvSpPr>
            <p:nvPr/>
          </p:nvSpPr>
          <p:spPr>
            <a:xfrm>
              <a:off x="9376549" y="4887960"/>
              <a:ext cx="3004137" cy="4382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NZ" sz="1200" b="1" dirty="0"/>
                <a:t>Figure 4) </a:t>
              </a:r>
              <a:r>
                <a:rPr lang="en-NZ" sz="1200" dirty="0"/>
                <a:t>Mean of each pixel’s values, colour mapping; mean ± 4 standard deviation.</a:t>
              </a:r>
            </a:p>
            <a:p>
              <a:pPr marL="0" indent="0" algn="ctr">
                <a:buNone/>
              </a:pPr>
              <a:r>
                <a:rPr lang="en-NZ" sz="1550" dirty="0"/>
                <a:t> 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BA0CFD1-CA33-1E06-E29A-DB2196555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6549" y="2119783"/>
              <a:ext cx="2818565" cy="2786249"/>
            </a:xfrm>
            <a:prstGeom prst="rect">
              <a:avLst/>
            </a:prstGeom>
          </p:spPr>
        </p:pic>
      </p:grp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5DE0B464-70CE-16F8-51DB-D6FB501C1A1B}"/>
              </a:ext>
            </a:extLst>
          </p:cNvPr>
          <p:cNvSpPr/>
          <p:nvPr/>
        </p:nvSpPr>
        <p:spPr>
          <a:xfrm>
            <a:off x="90196" y="2114290"/>
            <a:ext cx="540000" cy="5400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03DA89F-29F8-67C3-C1ED-D464583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8636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953B-451D-29F6-6D10-D6BC85B3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Other statistic measurements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D6B5F-EA79-CAAD-F4B0-80DB54E40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8" r="22190" b="-408"/>
          <a:stretch/>
        </p:blipFill>
        <p:spPr>
          <a:xfrm>
            <a:off x="3226605" y="2112961"/>
            <a:ext cx="3051338" cy="27749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CDCCB9-4591-2533-7A81-FB5478977323}"/>
              </a:ext>
            </a:extLst>
          </p:cNvPr>
          <p:cNvSpPr txBox="1">
            <a:spLocks/>
          </p:cNvSpPr>
          <p:nvPr/>
        </p:nvSpPr>
        <p:spPr>
          <a:xfrm>
            <a:off x="3219899" y="4933703"/>
            <a:ext cx="3125701" cy="438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NZ" sz="1200" b="1" dirty="0"/>
              <a:t>Figure 2) </a:t>
            </a:r>
            <a:r>
              <a:rPr lang="en-NZ" sz="1200" dirty="0"/>
              <a:t>Median of pixel’s values, colour mapping; median ± 3 standard deviation.</a:t>
            </a:r>
          </a:p>
          <a:p>
            <a:pPr marL="0" indent="0" algn="ctr">
              <a:buNone/>
            </a:pPr>
            <a:r>
              <a:rPr lang="en-NZ" sz="1550" dirty="0"/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145124F-ABD8-67D6-F5DD-87F37170D8B9}"/>
              </a:ext>
            </a:extLst>
          </p:cNvPr>
          <p:cNvSpPr txBox="1">
            <a:spLocks/>
          </p:cNvSpPr>
          <p:nvPr/>
        </p:nvSpPr>
        <p:spPr>
          <a:xfrm>
            <a:off x="-27993" y="4933703"/>
            <a:ext cx="3125701" cy="438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NZ" sz="1200" b="1" dirty="0"/>
              <a:t>Figure 1) </a:t>
            </a:r>
            <a:r>
              <a:rPr lang="en-NZ" sz="1200" dirty="0"/>
              <a:t>Mean of each pixel’s values, colour mapping; mean ± 3 standard deviation.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A80B8D-05A6-2EC1-EEC0-D540EF82B8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6" t="2764" r="-25" b="2609"/>
          <a:stretch/>
        </p:blipFill>
        <p:spPr>
          <a:xfrm>
            <a:off x="1" y="2135832"/>
            <a:ext cx="3027000" cy="27671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1FD839-CCFC-9AEF-DE38-BBAC8CE2E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743" y="2123621"/>
            <a:ext cx="2726961" cy="2773671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75F1A05-E272-5AA3-BE78-1177E9A059D3}"/>
              </a:ext>
            </a:extLst>
          </p:cNvPr>
          <p:cNvSpPr txBox="1">
            <a:spLocks/>
          </p:cNvSpPr>
          <p:nvPr/>
        </p:nvSpPr>
        <p:spPr>
          <a:xfrm>
            <a:off x="6307810" y="4887960"/>
            <a:ext cx="2998032" cy="438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NZ" sz="1200" b="1" dirty="0"/>
              <a:t>Figure 3) </a:t>
            </a:r>
            <a:r>
              <a:rPr lang="en-NZ" sz="1200" dirty="0"/>
              <a:t>Mean of each pixel’s values, colour mapping; mean ± 2 standard deviation.</a:t>
            </a:r>
            <a:r>
              <a:rPr lang="en-NZ" sz="1550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C650DD-05F4-BAA5-B77B-D03F0E015491}"/>
              </a:ext>
            </a:extLst>
          </p:cNvPr>
          <p:cNvGrpSpPr/>
          <p:nvPr/>
        </p:nvGrpSpPr>
        <p:grpSpPr>
          <a:xfrm>
            <a:off x="9376549" y="2119783"/>
            <a:ext cx="3004137" cy="3206379"/>
            <a:chOff x="9376549" y="2119783"/>
            <a:chExt cx="3004137" cy="3206379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19559354-D5BD-CCA5-E571-F71293A7146B}"/>
                </a:ext>
              </a:extLst>
            </p:cNvPr>
            <p:cNvSpPr txBox="1">
              <a:spLocks/>
            </p:cNvSpPr>
            <p:nvPr/>
          </p:nvSpPr>
          <p:spPr>
            <a:xfrm>
              <a:off x="9376549" y="4887960"/>
              <a:ext cx="3004137" cy="4382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NZ" sz="1200" b="1" dirty="0"/>
                <a:t>Figure 4) </a:t>
              </a:r>
              <a:r>
                <a:rPr lang="en-NZ" sz="1200" dirty="0"/>
                <a:t>Mean of each pixel’s values, colour mapping; mean ± 4 standard deviation.</a:t>
              </a:r>
            </a:p>
            <a:p>
              <a:pPr marL="0" indent="0" algn="ctr">
                <a:buNone/>
              </a:pPr>
              <a:r>
                <a:rPr lang="en-NZ" sz="1550" dirty="0"/>
                <a:t> 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BA0CFD1-CA33-1E06-E29A-DB2196555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6549" y="2119783"/>
              <a:ext cx="2818565" cy="2786249"/>
            </a:xfrm>
            <a:prstGeom prst="rect">
              <a:avLst/>
            </a:prstGeom>
          </p:spPr>
        </p:pic>
      </p:grp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5DE0B464-70CE-16F8-51DB-D6FB501C1A1B}"/>
              </a:ext>
            </a:extLst>
          </p:cNvPr>
          <p:cNvSpPr/>
          <p:nvPr/>
        </p:nvSpPr>
        <p:spPr>
          <a:xfrm>
            <a:off x="90196" y="2114290"/>
            <a:ext cx="540000" cy="5400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5D7D1-7B06-3916-5CAE-AE27616E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084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6" grpId="0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8933E-4E93-8365-960F-D5107076A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36"/>
            <a:ext cx="10515600" cy="1325563"/>
          </a:xfrm>
        </p:spPr>
        <p:txBody>
          <a:bodyPr/>
          <a:lstStyle/>
          <a:p>
            <a:r>
              <a:rPr lang="en-NZ" dirty="0"/>
              <a:t>Root Mean Square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369577-72C3-B1F0-01EA-7E18A727BD2E}"/>
              </a:ext>
            </a:extLst>
          </p:cNvPr>
          <p:cNvGrpSpPr/>
          <p:nvPr/>
        </p:nvGrpSpPr>
        <p:grpSpPr>
          <a:xfrm>
            <a:off x="838200" y="4348516"/>
            <a:ext cx="10521654" cy="614009"/>
            <a:chOff x="838200" y="5177191"/>
            <a:chExt cx="10521654" cy="614009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49691A90-CDCB-370D-533C-2022BA4AC4CD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5177192"/>
              <a:ext cx="3028950" cy="61400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NZ" sz="1600" b="1" dirty="0"/>
                <a:t>Figure 5) </a:t>
              </a:r>
              <a:r>
                <a:rPr lang="en-NZ" sz="1600" dirty="0"/>
                <a:t>RMS of each pixel’s values, colour mapping; RMS ±  3 standard deviation.</a:t>
              </a:r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64D2A6D9-3F3F-47AA-0248-4F2CB92D0D61}"/>
                </a:ext>
              </a:extLst>
            </p:cNvPr>
            <p:cNvSpPr txBox="1">
              <a:spLocks/>
            </p:cNvSpPr>
            <p:nvPr/>
          </p:nvSpPr>
          <p:spPr>
            <a:xfrm>
              <a:off x="6825954" y="5177191"/>
              <a:ext cx="4533900" cy="61400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NZ" sz="1600" b="1" dirty="0"/>
                <a:t>Figure 1) </a:t>
              </a:r>
              <a:r>
                <a:rPr lang="en-NZ" sz="1600" dirty="0"/>
                <a:t>Mean of each pixel’s values, colour mapping; Mean ±  2 standard deviation.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8E887E5-CDD9-EA7E-6BD4-53376D8E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649" y="1170876"/>
            <a:ext cx="5985351" cy="3015307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0918431-E03E-5E41-A8CA-E04F8FE19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618"/>
            <a:ext cx="2743200" cy="365125"/>
          </a:xfrm>
        </p:spPr>
        <p:txBody>
          <a:bodyPr/>
          <a:lstStyle/>
          <a:p>
            <a:fld id="{538D4686-4389-4276-9D77-4DC45144C986}" type="slidenum">
              <a:rPr lang="en-NZ" smtClean="0"/>
              <a:t>8</a:t>
            </a:fld>
            <a:endParaRPr lang="en-N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6D66F-E4C4-A33E-41F6-2622D7D4F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52" y="1228104"/>
            <a:ext cx="5985352" cy="29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552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01D299-C859-D32A-466E-FAF6F90EA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209" y="3448776"/>
            <a:ext cx="5040000" cy="3285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E51887-0F3C-ABEF-9CF8-A93EC7F1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209" y="123943"/>
            <a:ext cx="5040000" cy="32949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DADF03-797F-B586-6636-438B8D1D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Looking at a single Pixel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8BF81-2CAC-C339-684C-8881CFC47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825625"/>
            <a:ext cx="4883798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single pixel has 160 datapoints captured over 0.1 seconds.</a:t>
            </a:r>
          </a:p>
          <a:p>
            <a:r>
              <a:rPr lang="en-US" dirty="0"/>
              <a:t>The image is 50x50 pixels, with 31 real and complex coefficients</a:t>
            </a:r>
          </a:p>
          <a:p>
            <a:r>
              <a:rPr lang="en-US" dirty="0"/>
              <a:t>The dataset contains 24.8 million points, or 155,000 after averaging.</a:t>
            </a:r>
            <a:endParaRPr lang="en-NZ" dirty="0"/>
          </a:p>
          <a:p>
            <a:r>
              <a:rPr lang="en-US" dirty="0"/>
              <a:t>Significant variation exists within each coefficient's values for any pixel.</a:t>
            </a:r>
          </a:p>
          <a:p>
            <a:pPr lvl="1"/>
            <a:r>
              <a:rPr lang="en-NZ" dirty="0"/>
              <a:t>Sharp resolution</a:t>
            </a:r>
          </a:p>
          <a:p>
            <a:pPr lvl="1"/>
            <a:r>
              <a:rPr lang="en-NZ" dirty="0"/>
              <a:t>Remove noise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ABB6CA0-A5B5-6CC6-188D-B4C3040BA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780" y="2012117"/>
            <a:ext cx="3340307" cy="2199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280BE0-2BCF-9A3F-8C3D-554A33464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087" y="1944713"/>
            <a:ext cx="2844282" cy="289350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83F672-52E6-BC6B-AB9C-65C3B389E284}"/>
              </a:ext>
            </a:extLst>
          </p:cNvPr>
          <p:cNvCxnSpPr>
            <a:cxnSpLocks/>
          </p:cNvCxnSpPr>
          <p:nvPr/>
        </p:nvCxnSpPr>
        <p:spPr>
          <a:xfrm flipV="1">
            <a:off x="8686800" y="2340281"/>
            <a:ext cx="547495" cy="2409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8FB1585-C022-2C95-8885-5839113F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4686-4389-4276-9D77-4DC45144C986}" type="slidenum">
              <a:rPr lang="en-NZ" smtClean="0"/>
              <a:t>9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60534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2134</TotalTime>
  <Words>1342</Words>
  <Application>Microsoft Office PowerPoint</Application>
  <PresentationFormat>Widescreen</PresentationFormat>
  <Paragraphs>213</Paragraphs>
  <Slides>31</Slides>
  <Notes>24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Aptos</vt:lpstr>
      <vt:lpstr>Aptos Display</vt:lpstr>
      <vt:lpstr>Arial</vt:lpstr>
      <vt:lpstr>Cambria Math</vt:lpstr>
      <vt:lpstr>Office Theme</vt:lpstr>
      <vt:lpstr>Luck Sampling for STM measurements</vt:lpstr>
      <vt:lpstr>Understanding the data</vt:lpstr>
      <vt:lpstr>Other statistic measurements</vt:lpstr>
      <vt:lpstr>Other statistic measurements</vt:lpstr>
      <vt:lpstr>Other statistic measurements</vt:lpstr>
      <vt:lpstr>Other statistic measurements</vt:lpstr>
      <vt:lpstr>Other statistic measurements</vt:lpstr>
      <vt:lpstr>Root Mean Square</vt:lpstr>
      <vt:lpstr>Looking at a single Pixel</vt:lpstr>
      <vt:lpstr>Complex coefficient</vt:lpstr>
      <vt:lpstr>Fourier Transform Slicing </vt:lpstr>
      <vt:lpstr>Fourier Transform Slicing </vt:lpstr>
      <vt:lpstr>Fourier Transform Slicing </vt:lpstr>
      <vt:lpstr>Fourier Transform Slicing </vt:lpstr>
      <vt:lpstr>Fourier Transform Slicing </vt:lpstr>
      <vt:lpstr>Fourier Transform Slicing </vt:lpstr>
      <vt:lpstr>Real Coefficient Pixel (2,1)</vt:lpstr>
      <vt:lpstr>Complex Coefficient Pixel (2,1)</vt:lpstr>
      <vt:lpstr>Fourier Transform Slicing </vt:lpstr>
      <vt:lpstr>Fourier Transform Slicing </vt:lpstr>
      <vt:lpstr>Fourier Transform Slicing </vt:lpstr>
      <vt:lpstr>Fourier Transform Slicing </vt:lpstr>
      <vt:lpstr>Slicing time periods</vt:lpstr>
      <vt:lpstr>Slicing time periods</vt:lpstr>
      <vt:lpstr>2D FT sliced time periods</vt:lpstr>
      <vt:lpstr>2D FT reversed sliced time periods</vt:lpstr>
      <vt:lpstr>DICE value</vt:lpstr>
      <vt:lpstr>DICE graphs forward slicing</vt:lpstr>
      <vt:lpstr>DICE graphs backward slicing</vt:lpstr>
      <vt:lpstr>Conclusion</vt:lpstr>
      <vt:lpstr>Thanks to Fabian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Patrick Van Workum</dc:creator>
  <cp:lastModifiedBy>Patrick Van Workum</cp:lastModifiedBy>
  <cp:revision>124</cp:revision>
  <dcterms:created xsi:type="dcterms:W3CDTF">2024-10-01T10:22:41Z</dcterms:created>
  <dcterms:modified xsi:type="dcterms:W3CDTF">2024-10-04T15:22:15Z</dcterms:modified>
</cp:coreProperties>
</file>